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7" r:id="rId2"/>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9" d="100"/>
          <a:sy n="79" d="100"/>
        </p:scale>
        <p:origin x="85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AFB334DA-C793-44E4-B394-9B1C2BDBCEFD}" type="datetimeFigureOut">
              <a:rPr lang="he-IL" smtClean="0"/>
              <a:t>ג'/אב/תשפ"ד</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ED0111F3-2A8E-44C9-8FA3-873288262D2C}" type="slidenum">
              <a:rPr lang="he-IL" smtClean="0"/>
              <a:t>‹#›</a:t>
            </a:fld>
            <a:endParaRPr lang="he-IL"/>
          </a:p>
        </p:txBody>
      </p:sp>
    </p:spTree>
    <p:extLst>
      <p:ext uri="{BB962C8B-B14F-4D97-AF65-F5344CB8AC3E}">
        <p14:creationId xmlns:p14="http://schemas.microsoft.com/office/powerpoint/2010/main" val="964340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ED0111F3-2A8E-44C9-8FA3-873288262D2C}" type="slidenum">
              <a:rPr lang="he-IL" smtClean="0"/>
              <a:t>7</a:t>
            </a:fld>
            <a:endParaRPr lang="he-IL"/>
          </a:p>
        </p:txBody>
      </p:sp>
    </p:spTree>
    <p:extLst>
      <p:ext uri="{BB962C8B-B14F-4D97-AF65-F5344CB8AC3E}">
        <p14:creationId xmlns:p14="http://schemas.microsoft.com/office/powerpoint/2010/main" val="49247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827C3-D6FA-66C7-369D-8DE41A8DCE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59DF6AD8-E6D5-7B73-1DAD-C5C7367065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2C629893-8E50-5C9B-B314-8E39D39E9299}"/>
              </a:ext>
            </a:extLst>
          </p:cNvPr>
          <p:cNvSpPr>
            <a:spLocks noGrp="1"/>
          </p:cNvSpPr>
          <p:nvPr>
            <p:ph type="dt" sz="half" idx="10"/>
          </p:nvPr>
        </p:nvSpPr>
        <p:spPr/>
        <p:txBody>
          <a:bodyPr/>
          <a:lstStyle/>
          <a:p>
            <a:fld id="{DCD9A065-77D1-4BB5-913F-6F21EA3E767D}" type="datetime8">
              <a:rPr lang="he-IL" smtClean="0"/>
              <a:t>07 אוגוסט 24</a:t>
            </a:fld>
            <a:endParaRPr lang="he-IL"/>
          </a:p>
        </p:txBody>
      </p:sp>
      <p:sp>
        <p:nvSpPr>
          <p:cNvPr id="5" name="Footer Placeholder 4">
            <a:extLst>
              <a:ext uri="{FF2B5EF4-FFF2-40B4-BE49-F238E27FC236}">
                <a16:creationId xmlns:a16="http://schemas.microsoft.com/office/drawing/2014/main" id="{6F97481A-EF47-D3D4-181F-68588765E94F}"/>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C7627652-E9C2-CCEA-1159-3E2A468EB227}"/>
              </a:ext>
            </a:extLst>
          </p:cNvPr>
          <p:cNvSpPr>
            <a:spLocks noGrp="1"/>
          </p:cNvSpPr>
          <p:nvPr>
            <p:ph type="sldNum" sz="quarter" idx="12"/>
          </p:nvPr>
        </p:nvSpPr>
        <p:spPr/>
        <p:txBody>
          <a:bodyPr/>
          <a:lstStyle/>
          <a:p>
            <a:fld id="{81122904-1B5F-4679-B3DC-5E87602DE7DA}" type="slidenum">
              <a:rPr lang="he-IL" smtClean="0"/>
              <a:t>‹#›</a:t>
            </a:fld>
            <a:endParaRPr lang="he-IL"/>
          </a:p>
        </p:txBody>
      </p:sp>
    </p:spTree>
    <p:extLst>
      <p:ext uri="{BB962C8B-B14F-4D97-AF65-F5344CB8AC3E}">
        <p14:creationId xmlns:p14="http://schemas.microsoft.com/office/powerpoint/2010/main" val="3610607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010D0-4FBF-8C1F-36DD-7027CBFDA432}"/>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6938040C-8F1D-93B3-9211-A09CF883A3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AE436E1D-93A5-BCC3-DDEF-B35110E19360}"/>
              </a:ext>
            </a:extLst>
          </p:cNvPr>
          <p:cNvSpPr>
            <a:spLocks noGrp="1"/>
          </p:cNvSpPr>
          <p:nvPr>
            <p:ph type="dt" sz="half" idx="10"/>
          </p:nvPr>
        </p:nvSpPr>
        <p:spPr/>
        <p:txBody>
          <a:bodyPr/>
          <a:lstStyle/>
          <a:p>
            <a:fld id="{051AF78F-7F0D-4982-817D-86660B6E51D5}" type="datetime8">
              <a:rPr lang="he-IL" smtClean="0"/>
              <a:t>07 אוגוסט 24</a:t>
            </a:fld>
            <a:endParaRPr lang="he-IL"/>
          </a:p>
        </p:txBody>
      </p:sp>
      <p:sp>
        <p:nvSpPr>
          <p:cNvPr id="5" name="Footer Placeholder 4">
            <a:extLst>
              <a:ext uri="{FF2B5EF4-FFF2-40B4-BE49-F238E27FC236}">
                <a16:creationId xmlns:a16="http://schemas.microsoft.com/office/drawing/2014/main" id="{81662B09-2F96-2601-000E-A57B4C3ECB5A}"/>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FFDC0FA-FFB1-E7A3-14A0-EFCD6F2209EB}"/>
              </a:ext>
            </a:extLst>
          </p:cNvPr>
          <p:cNvSpPr>
            <a:spLocks noGrp="1"/>
          </p:cNvSpPr>
          <p:nvPr>
            <p:ph type="sldNum" sz="quarter" idx="12"/>
          </p:nvPr>
        </p:nvSpPr>
        <p:spPr/>
        <p:txBody>
          <a:bodyPr/>
          <a:lstStyle/>
          <a:p>
            <a:fld id="{81122904-1B5F-4679-B3DC-5E87602DE7DA}" type="slidenum">
              <a:rPr lang="he-IL" smtClean="0"/>
              <a:t>‹#›</a:t>
            </a:fld>
            <a:endParaRPr lang="he-IL"/>
          </a:p>
        </p:txBody>
      </p:sp>
    </p:spTree>
    <p:extLst>
      <p:ext uri="{BB962C8B-B14F-4D97-AF65-F5344CB8AC3E}">
        <p14:creationId xmlns:p14="http://schemas.microsoft.com/office/powerpoint/2010/main" val="2711961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580661-F659-1514-139C-0584218641B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49472CC3-99AD-268D-1E56-A171FCCF988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32729E30-DC6E-4C01-F4AB-FB5148D77696}"/>
              </a:ext>
            </a:extLst>
          </p:cNvPr>
          <p:cNvSpPr>
            <a:spLocks noGrp="1"/>
          </p:cNvSpPr>
          <p:nvPr>
            <p:ph type="dt" sz="half" idx="10"/>
          </p:nvPr>
        </p:nvSpPr>
        <p:spPr/>
        <p:txBody>
          <a:bodyPr/>
          <a:lstStyle/>
          <a:p>
            <a:fld id="{E5DA3DA1-5CDE-4F50-9CE1-030A5B61402A}" type="datetime8">
              <a:rPr lang="he-IL" smtClean="0"/>
              <a:t>07 אוגוסט 24</a:t>
            </a:fld>
            <a:endParaRPr lang="he-IL"/>
          </a:p>
        </p:txBody>
      </p:sp>
      <p:sp>
        <p:nvSpPr>
          <p:cNvPr id="5" name="Footer Placeholder 4">
            <a:extLst>
              <a:ext uri="{FF2B5EF4-FFF2-40B4-BE49-F238E27FC236}">
                <a16:creationId xmlns:a16="http://schemas.microsoft.com/office/drawing/2014/main" id="{B7074491-34F5-9D0F-67EC-AD9E11A6987A}"/>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CDC6A970-C368-6D00-E749-A8CF5AE8ABAB}"/>
              </a:ext>
            </a:extLst>
          </p:cNvPr>
          <p:cNvSpPr>
            <a:spLocks noGrp="1"/>
          </p:cNvSpPr>
          <p:nvPr>
            <p:ph type="sldNum" sz="quarter" idx="12"/>
          </p:nvPr>
        </p:nvSpPr>
        <p:spPr/>
        <p:txBody>
          <a:bodyPr/>
          <a:lstStyle/>
          <a:p>
            <a:fld id="{81122904-1B5F-4679-B3DC-5E87602DE7DA}" type="slidenum">
              <a:rPr lang="he-IL" smtClean="0"/>
              <a:t>‹#›</a:t>
            </a:fld>
            <a:endParaRPr lang="he-IL"/>
          </a:p>
        </p:txBody>
      </p:sp>
    </p:spTree>
    <p:extLst>
      <p:ext uri="{BB962C8B-B14F-4D97-AF65-F5344CB8AC3E}">
        <p14:creationId xmlns:p14="http://schemas.microsoft.com/office/powerpoint/2010/main" val="1387584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D44BA-89BE-0791-E8F3-9333620EAF07}"/>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908764F6-EE5C-2D86-37F7-A1B110E310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B122C2F0-207F-89AC-0FDF-D257046A5759}"/>
              </a:ext>
            </a:extLst>
          </p:cNvPr>
          <p:cNvSpPr>
            <a:spLocks noGrp="1"/>
          </p:cNvSpPr>
          <p:nvPr>
            <p:ph type="dt" sz="half" idx="10"/>
          </p:nvPr>
        </p:nvSpPr>
        <p:spPr/>
        <p:txBody>
          <a:bodyPr/>
          <a:lstStyle/>
          <a:p>
            <a:fld id="{6332F5D1-07B7-4DED-ADAA-07379330798F}" type="datetime8">
              <a:rPr lang="he-IL" smtClean="0"/>
              <a:t>07 אוגוסט 24</a:t>
            </a:fld>
            <a:endParaRPr lang="he-IL"/>
          </a:p>
        </p:txBody>
      </p:sp>
      <p:sp>
        <p:nvSpPr>
          <p:cNvPr id="5" name="Footer Placeholder 4">
            <a:extLst>
              <a:ext uri="{FF2B5EF4-FFF2-40B4-BE49-F238E27FC236}">
                <a16:creationId xmlns:a16="http://schemas.microsoft.com/office/drawing/2014/main" id="{A4999A65-55F4-0A7B-14D3-6626E36C510A}"/>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04B461D4-BC6A-C1AB-E50F-C95AA6E8532B}"/>
              </a:ext>
            </a:extLst>
          </p:cNvPr>
          <p:cNvSpPr>
            <a:spLocks noGrp="1"/>
          </p:cNvSpPr>
          <p:nvPr>
            <p:ph type="sldNum" sz="quarter" idx="12"/>
          </p:nvPr>
        </p:nvSpPr>
        <p:spPr/>
        <p:txBody>
          <a:bodyPr/>
          <a:lstStyle/>
          <a:p>
            <a:fld id="{81122904-1B5F-4679-B3DC-5E87602DE7DA}" type="slidenum">
              <a:rPr lang="he-IL" smtClean="0"/>
              <a:t>‹#›</a:t>
            </a:fld>
            <a:endParaRPr lang="he-IL"/>
          </a:p>
        </p:txBody>
      </p:sp>
    </p:spTree>
    <p:extLst>
      <p:ext uri="{BB962C8B-B14F-4D97-AF65-F5344CB8AC3E}">
        <p14:creationId xmlns:p14="http://schemas.microsoft.com/office/powerpoint/2010/main" val="623575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37767-8025-D151-1032-3811604FCE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5C34F012-40A0-E999-4054-875307A2DA1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4895AA-F6EA-9A32-5637-0234A01B50BC}"/>
              </a:ext>
            </a:extLst>
          </p:cNvPr>
          <p:cNvSpPr>
            <a:spLocks noGrp="1"/>
          </p:cNvSpPr>
          <p:nvPr>
            <p:ph type="dt" sz="half" idx="10"/>
          </p:nvPr>
        </p:nvSpPr>
        <p:spPr/>
        <p:txBody>
          <a:bodyPr/>
          <a:lstStyle/>
          <a:p>
            <a:fld id="{90E21049-26CE-4894-ABA1-F507D930348C}" type="datetime8">
              <a:rPr lang="he-IL" smtClean="0"/>
              <a:t>07 אוגוסט 24</a:t>
            </a:fld>
            <a:endParaRPr lang="he-IL"/>
          </a:p>
        </p:txBody>
      </p:sp>
      <p:sp>
        <p:nvSpPr>
          <p:cNvPr id="5" name="Footer Placeholder 4">
            <a:extLst>
              <a:ext uri="{FF2B5EF4-FFF2-40B4-BE49-F238E27FC236}">
                <a16:creationId xmlns:a16="http://schemas.microsoft.com/office/drawing/2014/main" id="{5025F018-2478-EB6F-85D0-B61B488DC788}"/>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E8067CB2-DB44-02AA-BDB6-24F3721F914F}"/>
              </a:ext>
            </a:extLst>
          </p:cNvPr>
          <p:cNvSpPr>
            <a:spLocks noGrp="1"/>
          </p:cNvSpPr>
          <p:nvPr>
            <p:ph type="sldNum" sz="quarter" idx="12"/>
          </p:nvPr>
        </p:nvSpPr>
        <p:spPr/>
        <p:txBody>
          <a:bodyPr/>
          <a:lstStyle/>
          <a:p>
            <a:fld id="{81122904-1B5F-4679-B3DC-5E87602DE7DA}" type="slidenum">
              <a:rPr lang="he-IL" smtClean="0"/>
              <a:t>‹#›</a:t>
            </a:fld>
            <a:endParaRPr lang="he-IL"/>
          </a:p>
        </p:txBody>
      </p:sp>
    </p:spTree>
    <p:extLst>
      <p:ext uri="{BB962C8B-B14F-4D97-AF65-F5344CB8AC3E}">
        <p14:creationId xmlns:p14="http://schemas.microsoft.com/office/powerpoint/2010/main" val="139442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A5148-028E-E997-FEDA-0E608EE2D291}"/>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ECECC1D5-0C56-601F-4F62-2F5A748710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0F9EF57E-9C2F-5C56-4A32-1EDB4E44AB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C75A50C5-964D-610E-73B7-DEF919671D83}"/>
              </a:ext>
            </a:extLst>
          </p:cNvPr>
          <p:cNvSpPr>
            <a:spLocks noGrp="1"/>
          </p:cNvSpPr>
          <p:nvPr>
            <p:ph type="dt" sz="half" idx="10"/>
          </p:nvPr>
        </p:nvSpPr>
        <p:spPr/>
        <p:txBody>
          <a:bodyPr/>
          <a:lstStyle/>
          <a:p>
            <a:fld id="{D4AC38E6-4CD8-405F-8818-5109329025F5}" type="datetime8">
              <a:rPr lang="he-IL" smtClean="0"/>
              <a:t>07 אוגוסט 24</a:t>
            </a:fld>
            <a:endParaRPr lang="he-IL"/>
          </a:p>
        </p:txBody>
      </p:sp>
      <p:sp>
        <p:nvSpPr>
          <p:cNvPr id="6" name="Footer Placeholder 5">
            <a:extLst>
              <a:ext uri="{FF2B5EF4-FFF2-40B4-BE49-F238E27FC236}">
                <a16:creationId xmlns:a16="http://schemas.microsoft.com/office/drawing/2014/main" id="{AADFC7B4-2012-EBB1-F27E-0D4E490BAEC0}"/>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85CF4791-59BA-7A4C-61E1-3BB948E59948}"/>
              </a:ext>
            </a:extLst>
          </p:cNvPr>
          <p:cNvSpPr>
            <a:spLocks noGrp="1"/>
          </p:cNvSpPr>
          <p:nvPr>
            <p:ph type="sldNum" sz="quarter" idx="12"/>
          </p:nvPr>
        </p:nvSpPr>
        <p:spPr/>
        <p:txBody>
          <a:bodyPr/>
          <a:lstStyle/>
          <a:p>
            <a:fld id="{81122904-1B5F-4679-B3DC-5E87602DE7DA}" type="slidenum">
              <a:rPr lang="he-IL" smtClean="0"/>
              <a:t>‹#›</a:t>
            </a:fld>
            <a:endParaRPr lang="he-IL"/>
          </a:p>
        </p:txBody>
      </p:sp>
    </p:spTree>
    <p:extLst>
      <p:ext uri="{BB962C8B-B14F-4D97-AF65-F5344CB8AC3E}">
        <p14:creationId xmlns:p14="http://schemas.microsoft.com/office/powerpoint/2010/main" val="1958844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EE904-44E7-64AF-6EA2-09106FCE8995}"/>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EF245126-195C-D8F0-D632-24FF3C6DC3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DF84FA-8A83-D586-5A0A-5FA6171099D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245A2644-AE96-0B6C-1558-3F2659F813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3A2F93-088D-304D-D359-A3165B784F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225F0DD4-215D-423B-D191-053E9501A170}"/>
              </a:ext>
            </a:extLst>
          </p:cNvPr>
          <p:cNvSpPr>
            <a:spLocks noGrp="1"/>
          </p:cNvSpPr>
          <p:nvPr>
            <p:ph type="dt" sz="half" idx="10"/>
          </p:nvPr>
        </p:nvSpPr>
        <p:spPr/>
        <p:txBody>
          <a:bodyPr/>
          <a:lstStyle/>
          <a:p>
            <a:fld id="{729B336C-2388-467E-B959-6B70B437B2B0}" type="datetime8">
              <a:rPr lang="he-IL" smtClean="0"/>
              <a:t>07 אוגוסט 24</a:t>
            </a:fld>
            <a:endParaRPr lang="he-IL"/>
          </a:p>
        </p:txBody>
      </p:sp>
      <p:sp>
        <p:nvSpPr>
          <p:cNvPr id="8" name="Footer Placeholder 7">
            <a:extLst>
              <a:ext uri="{FF2B5EF4-FFF2-40B4-BE49-F238E27FC236}">
                <a16:creationId xmlns:a16="http://schemas.microsoft.com/office/drawing/2014/main" id="{3FAA5396-5503-5092-7139-69646B1BBCC3}"/>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6321D9E1-3DAC-6570-5099-E2806668B4A8}"/>
              </a:ext>
            </a:extLst>
          </p:cNvPr>
          <p:cNvSpPr>
            <a:spLocks noGrp="1"/>
          </p:cNvSpPr>
          <p:nvPr>
            <p:ph type="sldNum" sz="quarter" idx="12"/>
          </p:nvPr>
        </p:nvSpPr>
        <p:spPr/>
        <p:txBody>
          <a:bodyPr/>
          <a:lstStyle/>
          <a:p>
            <a:fld id="{81122904-1B5F-4679-B3DC-5E87602DE7DA}" type="slidenum">
              <a:rPr lang="he-IL" smtClean="0"/>
              <a:t>‹#›</a:t>
            </a:fld>
            <a:endParaRPr lang="he-IL"/>
          </a:p>
        </p:txBody>
      </p:sp>
    </p:spTree>
    <p:extLst>
      <p:ext uri="{BB962C8B-B14F-4D97-AF65-F5344CB8AC3E}">
        <p14:creationId xmlns:p14="http://schemas.microsoft.com/office/powerpoint/2010/main" val="1452110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4607B-3A97-292A-27C3-CD4EF0C6C8A4}"/>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F6AC28B4-490A-F37C-D686-A24EAE78806E}"/>
              </a:ext>
            </a:extLst>
          </p:cNvPr>
          <p:cNvSpPr>
            <a:spLocks noGrp="1"/>
          </p:cNvSpPr>
          <p:nvPr>
            <p:ph type="dt" sz="half" idx="10"/>
          </p:nvPr>
        </p:nvSpPr>
        <p:spPr/>
        <p:txBody>
          <a:bodyPr/>
          <a:lstStyle/>
          <a:p>
            <a:fld id="{D5124FE0-FCC2-48EF-9D98-9F69E9926681}" type="datetime8">
              <a:rPr lang="he-IL" smtClean="0"/>
              <a:t>07 אוגוסט 24</a:t>
            </a:fld>
            <a:endParaRPr lang="he-IL"/>
          </a:p>
        </p:txBody>
      </p:sp>
      <p:sp>
        <p:nvSpPr>
          <p:cNvPr id="4" name="Footer Placeholder 3">
            <a:extLst>
              <a:ext uri="{FF2B5EF4-FFF2-40B4-BE49-F238E27FC236}">
                <a16:creationId xmlns:a16="http://schemas.microsoft.com/office/drawing/2014/main" id="{C71CB608-00C1-6042-80C7-2CED09E78A5D}"/>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A4E8451B-2DCD-CBFF-5DB8-BB93D8B33138}"/>
              </a:ext>
            </a:extLst>
          </p:cNvPr>
          <p:cNvSpPr>
            <a:spLocks noGrp="1"/>
          </p:cNvSpPr>
          <p:nvPr>
            <p:ph type="sldNum" sz="quarter" idx="12"/>
          </p:nvPr>
        </p:nvSpPr>
        <p:spPr/>
        <p:txBody>
          <a:bodyPr/>
          <a:lstStyle/>
          <a:p>
            <a:fld id="{81122904-1B5F-4679-B3DC-5E87602DE7DA}" type="slidenum">
              <a:rPr lang="he-IL" smtClean="0"/>
              <a:t>‹#›</a:t>
            </a:fld>
            <a:endParaRPr lang="he-IL"/>
          </a:p>
        </p:txBody>
      </p:sp>
    </p:spTree>
    <p:extLst>
      <p:ext uri="{BB962C8B-B14F-4D97-AF65-F5344CB8AC3E}">
        <p14:creationId xmlns:p14="http://schemas.microsoft.com/office/powerpoint/2010/main" val="3280060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97823E-3C82-2A94-13C4-D2A39E1F32D5}"/>
              </a:ext>
            </a:extLst>
          </p:cNvPr>
          <p:cNvSpPr>
            <a:spLocks noGrp="1"/>
          </p:cNvSpPr>
          <p:nvPr>
            <p:ph type="dt" sz="half" idx="10"/>
          </p:nvPr>
        </p:nvSpPr>
        <p:spPr/>
        <p:txBody>
          <a:bodyPr/>
          <a:lstStyle/>
          <a:p>
            <a:fld id="{9C30FD23-55FE-4CC8-8277-39BB0EAEE0FA}" type="datetime8">
              <a:rPr lang="he-IL" smtClean="0"/>
              <a:t>07 אוגוסט 24</a:t>
            </a:fld>
            <a:endParaRPr lang="he-IL"/>
          </a:p>
        </p:txBody>
      </p:sp>
      <p:sp>
        <p:nvSpPr>
          <p:cNvPr id="3" name="Footer Placeholder 2">
            <a:extLst>
              <a:ext uri="{FF2B5EF4-FFF2-40B4-BE49-F238E27FC236}">
                <a16:creationId xmlns:a16="http://schemas.microsoft.com/office/drawing/2014/main" id="{74A7B998-B3AF-19BF-4AB1-8DABBFCE5A07}"/>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239C4964-9B67-F490-122C-8FF47A82E3E2}"/>
              </a:ext>
            </a:extLst>
          </p:cNvPr>
          <p:cNvSpPr>
            <a:spLocks noGrp="1"/>
          </p:cNvSpPr>
          <p:nvPr>
            <p:ph type="sldNum" sz="quarter" idx="12"/>
          </p:nvPr>
        </p:nvSpPr>
        <p:spPr/>
        <p:txBody>
          <a:bodyPr/>
          <a:lstStyle/>
          <a:p>
            <a:fld id="{81122904-1B5F-4679-B3DC-5E87602DE7DA}" type="slidenum">
              <a:rPr lang="he-IL" smtClean="0"/>
              <a:t>‹#›</a:t>
            </a:fld>
            <a:endParaRPr lang="he-IL"/>
          </a:p>
        </p:txBody>
      </p:sp>
    </p:spTree>
    <p:extLst>
      <p:ext uri="{BB962C8B-B14F-4D97-AF65-F5344CB8AC3E}">
        <p14:creationId xmlns:p14="http://schemas.microsoft.com/office/powerpoint/2010/main" val="3846969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A752B-6686-B1D1-F428-80262051D0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48EDFBEA-BE44-F870-7F62-FF8E0DD40B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E06AFEFB-C927-EAEC-47F7-15CD4DC97B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0696BF-A572-A4F6-710D-15B5A81DD09E}"/>
              </a:ext>
            </a:extLst>
          </p:cNvPr>
          <p:cNvSpPr>
            <a:spLocks noGrp="1"/>
          </p:cNvSpPr>
          <p:nvPr>
            <p:ph type="dt" sz="half" idx="10"/>
          </p:nvPr>
        </p:nvSpPr>
        <p:spPr/>
        <p:txBody>
          <a:bodyPr/>
          <a:lstStyle/>
          <a:p>
            <a:fld id="{37567DF8-D905-4650-92BF-EF6FBCF65DB5}" type="datetime8">
              <a:rPr lang="he-IL" smtClean="0"/>
              <a:t>07 אוגוסט 24</a:t>
            </a:fld>
            <a:endParaRPr lang="he-IL"/>
          </a:p>
        </p:txBody>
      </p:sp>
      <p:sp>
        <p:nvSpPr>
          <p:cNvPr id="6" name="Footer Placeholder 5">
            <a:extLst>
              <a:ext uri="{FF2B5EF4-FFF2-40B4-BE49-F238E27FC236}">
                <a16:creationId xmlns:a16="http://schemas.microsoft.com/office/drawing/2014/main" id="{F4C62ACE-62FA-A1E7-7983-520BC307A9D3}"/>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D5ACDC73-DDD9-E0FA-1F49-203514CEF9B4}"/>
              </a:ext>
            </a:extLst>
          </p:cNvPr>
          <p:cNvSpPr>
            <a:spLocks noGrp="1"/>
          </p:cNvSpPr>
          <p:nvPr>
            <p:ph type="sldNum" sz="quarter" idx="12"/>
          </p:nvPr>
        </p:nvSpPr>
        <p:spPr/>
        <p:txBody>
          <a:bodyPr/>
          <a:lstStyle/>
          <a:p>
            <a:fld id="{81122904-1B5F-4679-B3DC-5E87602DE7DA}" type="slidenum">
              <a:rPr lang="he-IL" smtClean="0"/>
              <a:t>‹#›</a:t>
            </a:fld>
            <a:endParaRPr lang="he-IL"/>
          </a:p>
        </p:txBody>
      </p:sp>
    </p:spTree>
    <p:extLst>
      <p:ext uri="{BB962C8B-B14F-4D97-AF65-F5344CB8AC3E}">
        <p14:creationId xmlns:p14="http://schemas.microsoft.com/office/powerpoint/2010/main" val="1247137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D6C5C-3CBA-958A-FAC3-8546891A6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A01FA004-BC52-B5FD-8A00-32359E30FE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5062E2EA-DA9E-6C9B-5C98-8062598268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DF2F45-5560-84D7-5B68-522C8B7CD616}"/>
              </a:ext>
            </a:extLst>
          </p:cNvPr>
          <p:cNvSpPr>
            <a:spLocks noGrp="1"/>
          </p:cNvSpPr>
          <p:nvPr>
            <p:ph type="dt" sz="half" idx="10"/>
          </p:nvPr>
        </p:nvSpPr>
        <p:spPr/>
        <p:txBody>
          <a:bodyPr/>
          <a:lstStyle/>
          <a:p>
            <a:fld id="{14EDC78A-9B06-4685-BDED-5E58DA920AAA}" type="datetime8">
              <a:rPr lang="he-IL" smtClean="0"/>
              <a:t>07 אוגוסט 24</a:t>
            </a:fld>
            <a:endParaRPr lang="he-IL"/>
          </a:p>
        </p:txBody>
      </p:sp>
      <p:sp>
        <p:nvSpPr>
          <p:cNvPr id="6" name="Footer Placeholder 5">
            <a:extLst>
              <a:ext uri="{FF2B5EF4-FFF2-40B4-BE49-F238E27FC236}">
                <a16:creationId xmlns:a16="http://schemas.microsoft.com/office/drawing/2014/main" id="{266CD0C0-BC7C-78FC-6819-C848C482EB0D}"/>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350AFA1C-0E8A-980E-D6A1-5AA47C47D023}"/>
              </a:ext>
            </a:extLst>
          </p:cNvPr>
          <p:cNvSpPr>
            <a:spLocks noGrp="1"/>
          </p:cNvSpPr>
          <p:nvPr>
            <p:ph type="sldNum" sz="quarter" idx="12"/>
          </p:nvPr>
        </p:nvSpPr>
        <p:spPr/>
        <p:txBody>
          <a:bodyPr/>
          <a:lstStyle/>
          <a:p>
            <a:fld id="{81122904-1B5F-4679-B3DC-5E87602DE7DA}" type="slidenum">
              <a:rPr lang="he-IL" smtClean="0"/>
              <a:t>‹#›</a:t>
            </a:fld>
            <a:endParaRPr lang="he-IL"/>
          </a:p>
        </p:txBody>
      </p:sp>
    </p:spTree>
    <p:extLst>
      <p:ext uri="{BB962C8B-B14F-4D97-AF65-F5344CB8AC3E}">
        <p14:creationId xmlns:p14="http://schemas.microsoft.com/office/powerpoint/2010/main" val="16977003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1225BC-2BFE-9BE2-56A2-1D472AD4E9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E80CE685-CD0D-C053-4392-2CC0FEF7F4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DF600C61-3AFE-29B4-BC49-B91EE3B40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B080159-467D-459C-83C1-C34DD7114053}" type="datetime8">
              <a:rPr lang="he-IL" smtClean="0"/>
              <a:t>07 אוגוסט 24</a:t>
            </a:fld>
            <a:endParaRPr lang="he-IL"/>
          </a:p>
        </p:txBody>
      </p:sp>
      <p:sp>
        <p:nvSpPr>
          <p:cNvPr id="5" name="Footer Placeholder 4">
            <a:extLst>
              <a:ext uri="{FF2B5EF4-FFF2-40B4-BE49-F238E27FC236}">
                <a16:creationId xmlns:a16="http://schemas.microsoft.com/office/drawing/2014/main" id="{D7F75550-E82A-9F65-7370-EA8244E4A1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he-IL"/>
          </a:p>
        </p:txBody>
      </p:sp>
      <p:sp>
        <p:nvSpPr>
          <p:cNvPr id="6" name="Slide Number Placeholder 5">
            <a:extLst>
              <a:ext uri="{FF2B5EF4-FFF2-40B4-BE49-F238E27FC236}">
                <a16:creationId xmlns:a16="http://schemas.microsoft.com/office/drawing/2014/main" id="{C464429F-9EA2-4D93-87E9-D7EF32ECE4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1122904-1B5F-4679-B3DC-5E87602DE7DA}" type="slidenum">
              <a:rPr lang="he-IL" smtClean="0"/>
              <a:t>‹#›</a:t>
            </a:fld>
            <a:endParaRPr lang="he-IL"/>
          </a:p>
        </p:txBody>
      </p:sp>
    </p:spTree>
    <p:extLst>
      <p:ext uri="{BB962C8B-B14F-4D97-AF65-F5344CB8AC3E}">
        <p14:creationId xmlns:p14="http://schemas.microsoft.com/office/powerpoint/2010/main" val="23075168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364457-9AE2-EF93-CC4B-12276FBCF7A9}"/>
              </a:ext>
            </a:extLst>
          </p:cNvPr>
          <p:cNvSpPr>
            <a:spLocks noGrp="1"/>
          </p:cNvSpPr>
          <p:nvPr>
            <p:ph type="ctrTitle"/>
          </p:nvPr>
        </p:nvSpPr>
        <p:spPr>
          <a:xfrm>
            <a:off x="2708063" y="-45288"/>
            <a:ext cx="6775874" cy="1488333"/>
          </a:xfrm>
        </p:spPr>
        <p:txBody>
          <a:bodyPr>
            <a:normAutofit/>
          </a:bodyPr>
          <a:lstStyle/>
          <a:p>
            <a:pPr rtl="0"/>
            <a:r>
              <a:rPr lang="en-US" sz="3200" b="1" dirty="0">
                <a:solidFill>
                  <a:srgbClr val="0070C0"/>
                </a:solidFill>
              </a:rPr>
              <a:t>Course: Image Processing 31651</a:t>
            </a:r>
            <a:br>
              <a:rPr lang="en-US" sz="3200" b="1" dirty="0">
                <a:solidFill>
                  <a:srgbClr val="0070C0"/>
                </a:solidFill>
              </a:rPr>
            </a:br>
            <a:r>
              <a:rPr lang="en-US" sz="3200" b="1" dirty="0">
                <a:solidFill>
                  <a:srgbClr val="0070C0"/>
                </a:solidFill>
              </a:rPr>
              <a:t>Assignment #24</a:t>
            </a:r>
            <a:br>
              <a:rPr lang="en-US" sz="3200" b="1" dirty="0">
                <a:solidFill>
                  <a:srgbClr val="0070C0"/>
                </a:solidFill>
              </a:rPr>
            </a:br>
            <a:r>
              <a:rPr lang="en-US" sz="3200" b="1" dirty="0">
                <a:solidFill>
                  <a:srgbClr val="0070C0"/>
                </a:solidFill>
              </a:rPr>
              <a:t>Pixel to Pixel Operations (Part 4)</a:t>
            </a:r>
            <a:endParaRPr lang="he-IL" sz="3200" b="1" dirty="0">
              <a:solidFill>
                <a:srgbClr val="0070C0"/>
              </a:solidFill>
            </a:endParaRPr>
          </a:p>
        </p:txBody>
      </p:sp>
      <p:graphicFrame>
        <p:nvGraphicFramePr>
          <p:cNvPr id="5" name="Table 4">
            <a:extLst>
              <a:ext uri="{FF2B5EF4-FFF2-40B4-BE49-F238E27FC236}">
                <a16:creationId xmlns:a16="http://schemas.microsoft.com/office/drawing/2014/main" id="{B2310BE6-3F81-9FB9-07A6-25E1FC274E98}"/>
              </a:ext>
            </a:extLst>
          </p:cNvPr>
          <p:cNvGraphicFramePr>
            <a:graphicFrameLocks noGrp="1"/>
          </p:cNvGraphicFramePr>
          <p:nvPr/>
        </p:nvGraphicFramePr>
        <p:xfrm>
          <a:off x="505839" y="1443045"/>
          <a:ext cx="11373254" cy="5249585"/>
        </p:xfrm>
        <a:graphic>
          <a:graphicData uri="http://schemas.openxmlformats.org/drawingml/2006/table">
            <a:tbl>
              <a:tblPr rtl="1" firstRow="1" bandRow="1">
                <a:tableStyleId>{5940675A-B579-460E-94D1-54222C63F5DA}</a:tableStyleId>
              </a:tblPr>
              <a:tblGrid>
                <a:gridCol w="5839221">
                  <a:extLst>
                    <a:ext uri="{9D8B030D-6E8A-4147-A177-3AD203B41FA5}">
                      <a16:colId xmlns:a16="http://schemas.microsoft.com/office/drawing/2014/main" val="20000"/>
                    </a:ext>
                  </a:extLst>
                </a:gridCol>
                <a:gridCol w="1852689">
                  <a:extLst>
                    <a:ext uri="{9D8B030D-6E8A-4147-A177-3AD203B41FA5}">
                      <a16:colId xmlns:a16="http://schemas.microsoft.com/office/drawing/2014/main" val="20001"/>
                    </a:ext>
                  </a:extLst>
                </a:gridCol>
                <a:gridCol w="1945424">
                  <a:extLst>
                    <a:ext uri="{9D8B030D-6E8A-4147-A177-3AD203B41FA5}">
                      <a16:colId xmlns:a16="http://schemas.microsoft.com/office/drawing/2014/main" val="20002"/>
                    </a:ext>
                  </a:extLst>
                </a:gridCol>
                <a:gridCol w="1735920">
                  <a:extLst>
                    <a:ext uri="{9D8B030D-6E8A-4147-A177-3AD203B41FA5}">
                      <a16:colId xmlns:a16="http://schemas.microsoft.com/office/drawing/2014/main" val="20003"/>
                    </a:ext>
                  </a:extLst>
                </a:gridCol>
              </a:tblGrid>
              <a:tr h="379379">
                <a:tc>
                  <a:txBody>
                    <a:bodyPr/>
                    <a:lstStyle/>
                    <a:p>
                      <a:pPr algn="ctr" rtl="0"/>
                      <a:r>
                        <a:rPr lang="en-US" dirty="0"/>
                        <a:t>Photo of the student </a:t>
                      </a:r>
                      <a:endParaRPr lang="he-IL" dirty="0"/>
                    </a:p>
                  </a:txBody>
                  <a:tcPr/>
                </a:tc>
                <a:tc>
                  <a:txBody>
                    <a:bodyPr/>
                    <a:lstStyle/>
                    <a:p>
                      <a:pPr algn="l" rtl="0"/>
                      <a:r>
                        <a:rPr lang="en-US" dirty="0"/>
                        <a:t>Shorten Name</a:t>
                      </a:r>
                      <a:endParaRPr lang="he-IL" dirty="0"/>
                    </a:p>
                  </a:txBody>
                  <a:tcPr/>
                </a:tc>
                <a:tc>
                  <a:txBody>
                    <a:bodyPr/>
                    <a:lstStyle/>
                    <a:p>
                      <a:pPr algn="l" rtl="0"/>
                      <a:r>
                        <a:rPr lang="en-US" dirty="0"/>
                        <a:t>ID (4 last digits)</a:t>
                      </a:r>
                      <a:endParaRPr lang="he-IL" dirty="0"/>
                    </a:p>
                  </a:txBody>
                  <a:tcPr/>
                </a:tc>
                <a:tc>
                  <a:txBody>
                    <a:bodyPr/>
                    <a:lstStyle/>
                    <a:p>
                      <a:pPr algn="l" rtl="0"/>
                      <a:endParaRPr lang="he-IL" dirty="0"/>
                    </a:p>
                  </a:txBody>
                  <a:tcPr/>
                </a:tc>
                <a:extLst>
                  <a:ext uri="{0D108BD9-81ED-4DB2-BD59-A6C34878D82A}">
                    <a16:rowId xmlns:a16="http://schemas.microsoft.com/office/drawing/2014/main" val="10000"/>
                  </a:ext>
                </a:extLst>
              </a:tr>
              <a:tr h="1857983">
                <a:tc>
                  <a:txBody>
                    <a:bodyPr/>
                    <a:lstStyle/>
                    <a:p>
                      <a:pPr algn="l" rtl="0"/>
                      <a:endParaRPr lang="en-US" dirty="0"/>
                    </a:p>
                    <a:p>
                      <a:pPr algn="l" rtl="0"/>
                      <a:endParaRPr lang="en-US" dirty="0"/>
                    </a:p>
                    <a:p>
                      <a:pPr algn="l" rtl="0"/>
                      <a:endParaRPr lang="he-IL" dirty="0"/>
                    </a:p>
                  </a:txBody>
                  <a:tcPr/>
                </a:tc>
                <a:tc>
                  <a:txBody>
                    <a:bodyPr/>
                    <a:lstStyle/>
                    <a:p>
                      <a:pPr algn="l" rtl="0"/>
                      <a:r>
                        <a:rPr lang="en-US" dirty="0">
                          <a:solidFill>
                            <a:srgbClr val="FF0000"/>
                          </a:solidFill>
                        </a:rPr>
                        <a:t>shienfeld</a:t>
                      </a:r>
                      <a:endParaRPr lang="he-IL" dirty="0">
                        <a:solidFill>
                          <a:srgbClr val="FF0000"/>
                        </a:solidFill>
                      </a:endParaRPr>
                    </a:p>
                  </a:txBody>
                  <a:tcPr/>
                </a:tc>
                <a:tc>
                  <a:txBody>
                    <a:bodyPr/>
                    <a:lstStyle/>
                    <a:p>
                      <a:pPr algn="l" rtl="0"/>
                      <a:r>
                        <a:rPr lang="en-US" b="1" dirty="0">
                          <a:solidFill>
                            <a:srgbClr val="FF0000"/>
                          </a:solidFill>
                        </a:rPr>
                        <a:t>1950</a:t>
                      </a:r>
                      <a:endParaRPr lang="he-IL" b="1" dirty="0">
                        <a:solidFill>
                          <a:srgbClr val="FF0000"/>
                        </a:solidFill>
                      </a:endParaRPr>
                    </a:p>
                  </a:txBody>
                  <a:tcPr/>
                </a:tc>
                <a:tc>
                  <a:txBody>
                    <a:bodyPr/>
                    <a:lstStyle/>
                    <a:p>
                      <a:pPr algn="l" rtl="0"/>
                      <a:r>
                        <a:rPr lang="en-US" dirty="0"/>
                        <a:t>Student #1</a:t>
                      </a:r>
                      <a:endParaRPr lang="he-IL" dirty="0"/>
                    </a:p>
                  </a:txBody>
                  <a:tcPr/>
                </a:tc>
                <a:extLst>
                  <a:ext uri="{0D108BD9-81ED-4DB2-BD59-A6C34878D82A}">
                    <a16:rowId xmlns:a16="http://schemas.microsoft.com/office/drawing/2014/main" val="10001"/>
                  </a:ext>
                </a:extLst>
              </a:tr>
              <a:tr h="1381328">
                <a:tc>
                  <a:txBody>
                    <a:bodyPr/>
                    <a:lstStyle/>
                    <a:p>
                      <a:pPr algn="l" rtl="0"/>
                      <a:endParaRPr lang="en-US" dirty="0"/>
                    </a:p>
                    <a:p>
                      <a:pPr algn="l" rtl="0"/>
                      <a:endParaRPr lang="he-IL" dirty="0"/>
                    </a:p>
                  </a:txBody>
                  <a:tcPr/>
                </a:tc>
                <a:tc>
                  <a:txBody>
                    <a:bodyPr/>
                    <a:lstStyle/>
                    <a:p>
                      <a:pPr algn="l" rtl="0"/>
                      <a:r>
                        <a:rPr lang="en-US" dirty="0">
                          <a:solidFill>
                            <a:srgbClr val="FF0000"/>
                          </a:solidFill>
                        </a:rPr>
                        <a:t>pony</a:t>
                      </a:r>
                      <a:endParaRPr lang="he-IL" dirty="0">
                        <a:solidFill>
                          <a:srgbClr val="FF0000"/>
                        </a:solidFill>
                      </a:endParaRPr>
                    </a:p>
                  </a:txBody>
                  <a:tcPr/>
                </a:tc>
                <a:tc>
                  <a:txBody>
                    <a:bodyPr/>
                    <a:lstStyle/>
                    <a:p>
                      <a:pPr algn="l" rtl="0"/>
                      <a:r>
                        <a:rPr lang="en-US" b="1" dirty="0">
                          <a:solidFill>
                            <a:srgbClr val="FF0000"/>
                          </a:solidFill>
                        </a:rPr>
                        <a:t>2210</a:t>
                      </a:r>
                      <a:endParaRPr lang="he-IL" b="1" dirty="0">
                        <a:solidFill>
                          <a:srgbClr val="FF0000"/>
                        </a:solidFill>
                      </a:endParaRPr>
                    </a:p>
                  </a:txBody>
                  <a:tcPr/>
                </a:tc>
                <a:tc>
                  <a:txBody>
                    <a:bodyPr/>
                    <a:lstStyle/>
                    <a:p>
                      <a:pPr algn="l" rtl="0"/>
                      <a:r>
                        <a:rPr lang="en-US" dirty="0"/>
                        <a:t>Student #2</a:t>
                      </a:r>
                      <a:endParaRPr lang="he-IL" dirty="0"/>
                    </a:p>
                  </a:txBody>
                  <a:tcPr/>
                </a:tc>
                <a:extLst>
                  <a:ext uri="{0D108BD9-81ED-4DB2-BD59-A6C34878D82A}">
                    <a16:rowId xmlns:a16="http://schemas.microsoft.com/office/drawing/2014/main" val="10002"/>
                  </a:ext>
                </a:extLst>
              </a:tr>
              <a:tr h="1630895">
                <a:tc>
                  <a:txBody>
                    <a:bodyPr/>
                    <a:lstStyle/>
                    <a:p>
                      <a:pPr algn="l" rtl="0"/>
                      <a:endParaRPr lang="he-IL" dirty="0"/>
                    </a:p>
                  </a:txBody>
                  <a:tcPr/>
                </a:tc>
                <a:tc>
                  <a:txBody>
                    <a:bodyPr/>
                    <a:lstStyle/>
                    <a:p>
                      <a:pPr algn="l" rtl="0"/>
                      <a:r>
                        <a:rPr lang="en-US" dirty="0">
                          <a:solidFill>
                            <a:srgbClr val="FF0000"/>
                          </a:solidFill>
                        </a:rPr>
                        <a:t>akimov</a:t>
                      </a:r>
                      <a:endParaRPr lang="he-IL" dirty="0">
                        <a:solidFill>
                          <a:srgbClr val="FF0000"/>
                        </a:solidFill>
                      </a:endParaRPr>
                    </a:p>
                  </a:txBody>
                  <a:tcPr/>
                </a:tc>
                <a:tc>
                  <a:txBody>
                    <a:bodyPr/>
                    <a:lstStyle/>
                    <a:p>
                      <a:pPr algn="l" rtl="0"/>
                      <a:r>
                        <a:rPr lang="en-US" b="1" dirty="0">
                          <a:solidFill>
                            <a:srgbClr val="FF0000"/>
                          </a:solidFill>
                        </a:rPr>
                        <a:t>7939</a:t>
                      </a:r>
                      <a:endParaRPr lang="he-IL" b="1" dirty="0">
                        <a:solidFill>
                          <a:srgbClr val="FF0000"/>
                        </a:solidFill>
                      </a:endParaRPr>
                    </a:p>
                  </a:txBody>
                  <a:tcPr/>
                </a:tc>
                <a:tc>
                  <a:txBody>
                    <a:bodyPr/>
                    <a:lstStyle/>
                    <a:p>
                      <a:pPr algn="l" rtl="0"/>
                      <a:r>
                        <a:rPr lang="en-US" dirty="0"/>
                        <a:t>Student #3</a:t>
                      </a:r>
                      <a:endParaRPr lang="he-IL" dirty="0"/>
                    </a:p>
                  </a:txBody>
                  <a:tcPr/>
                </a:tc>
                <a:extLst>
                  <a:ext uri="{0D108BD9-81ED-4DB2-BD59-A6C34878D82A}">
                    <a16:rowId xmlns:a16="http://schemas.microsoft.com/office/drawing/2014/main" val="10003"/>
                  </a:ext>
                </a:extLst>
              </a:tr>
            </a:tbl>
          </a:graphicData>
        </a:graphic>
      </p:graphicFrame>
      <p:sp>
        <p:nvSpPr>
          <p:cNvPr id="6" name="Slide Number Placeholder 5">
            <a:extLst>
              <a:ext uri="{FF2B5EF4-FFF2-40B4-BE49-F238E27FC236}">
                <a16:creationId xmlns:a16="http://schemas.microsoft.com/office/drawing/2014/main" id="{630DDD76-149D-5CD9-20D8-E0D7C8A1C65E}"/>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1</a:t>
            </a:fld>
            <a:endParaRPr lang="he-IL" sz="1600" dirty="0"/>
          </a:p>
        </p:txBody>
      </p:sp>
      <p:pic>
        <p:nvPicPr>
          <p:cNvPr id="2" name="Picture 1" descr="A person standing on a stone wall with a bridge in the background&#10;&#10;Description automatically generated">
            <a:extLst>
              <a:ext uri="{FF2B5EF4-FFF2-40B4-BE49-F238E27FC236}">
                <a16:creationId xmlns:a16="http://schemas.microsoft.com/office/drawing/2014/main" id="{30125289-0874-E85E-63D6-B9B4F2C31DDE}"/>
              </a:ext>
            </a:extLst>
          </p:cNvPr>
          <p:cNvPicPr>
            <a:picLocks noChangeAspect="1"/>
          </p:cNvPicPr>
          <p:nvPr/>
        </p:nvPicPr>
        <p:blipFill rotWithShape="1">
          <a:blip r:embed="rId2">
            <a:extLst>
              <a:ext uri="{28A0092B-C50C-407E-A947-70E740481C1C}">
                <a14:useLocalDpi xmlns:a14="http://schemas.microsoft.com/office/drawing/2010/main" val="0"/>
              </a:ext>
            </a:extLst>
          </a:blip>
          <a:srcRect l="16986" t="15872" r="26900"/>
          <a:stretch/>
        </p:blipFill>
        <p:spPr>
          <a:xfrm>
            <a:off x="8260244" y="3236167"/>
            <a:ext cx="1642513" cy="1846851"/>
          </a:xfrm>
          <a:prstGeom prst="rect">
            <a:avLst/>
          </a:prstGeom>
        </p:spPr>
      </p:pic>
      <p:pic>
        <p:nvPicPr>
          <p:cNvPr id="7" name="Picture 6" descr="A person in a uniform&#10;&#10;Description automatically generated">
            <a:extLst>
              <a:ext uri="{FF2B5EF4-FFF2-40B4-BE49-F238E27FC236}">
                <a16:creationId xmlns:a16="http://schemas.microsoft.com/office/drawing/2014/main" id="{475EB80C-A92F-F3B4-12B8-2283C49E2FA0}"/>
              </a:ext>
            </a:extLst>
          </p:cNvPr>
          <p:cNvPicPr>
            <a:picLocks noChangeAspect="1"/>
          </p:cNvPicPr>
          <p:nvPr/>
        </p:nvPicPr>
        <p:blipFill>
          <a:blip r:embed="rId3"/>
          <a:stretch>
            <a:fillRect/>
          </a:stretch>
        </p:blipFill>
        <p:spPr>
          <a:xfrm>
            <a:off x="6096000" y="4626894"/>
            <a:ext cx="1462391" cy="2065735"/>
          </a:xfrm>
          <a:prstGeom prst="rect">
            <a:avLst/>
          </a:prstGeom>
        </p:spPr>
      </p:pic>
      <p:pic>
        <p:nvPicPr>
          <p:cNvPr id="8" name="Picture 7">
            <a:extLst>
              <a:ext uri="{FF2B5EF4-FFF2-40B4-BE49-F238E27FC236}">
                <a16:creationId xmlns:a16="http://schemas.microsoft.com/office/drawing/2014/main" id="{53A24B95-E992-B8A2-C876-E5178DBDC409}"/>
              </a:ext>
            </a:extLst>
          </p:cNvPr>
          <p:cNvPicPr>
            <a:picLocks noChangeAspect="1"/>
          </p:cNvPicPr>
          <p:nvPr/>
        </p:nvPicPr>
        <p:blipFill>
          <a:blip r:embed="rId4"/>
          <a:stretch>
            <a:fillRect/>
          </a:stretch>
        </p:blipFill>
        <p:spPr>
          <a:xfrm>
            <a:off x="6096000" y="1608295"/>
            <a:ext cx="1550593" cy="2065735"/>
          </a:xfrm>
          <a:prstGeom prst="rect">
            <a:avLst/>
          </a:prstGeom>
        </p:spPr>
      </p:pic>
      <p:graphicFrame>
        <p:nvGraphicFramePr>
          <p:cNvPr id="3" name="Table 2">
            <a:extLst>
              <a:ext uri="{FF2B5EF4-FFF2-40B4-BE49-F238E27FC236}">
                <a16:creationId xmlns:a16="http://schemas.microsoft.com/office/drawing/2014/main" id="{28ECA60B-3674-650A-5502-62E9FA037AB6}"/>
              </a:ext>
            </a:extLst>
          </p:cNvPr>
          <p:cNvGraphicFramePr>
            <a:graphicFrameLocks noGrp="1"/>
          </p:cNvGraphicFramePr>
          <p:nvPr/>
        </p:nvGraphicFramePr>
        <p:xfrm>
          <a:off x="505838" y="1443044"/>
          <a:ext cx="11373254" cy="5249585"/>
        </p:xfrm>
        <a:graphic>
          <a:graphicData uri="http://schemas.openxmlformats.org/drawingml/2006/table">
            <a:tbl>
              <a:tblPr rtl="1" firstRow="1" bandRow="1">
                <a:tableStyleId>{5940675A-B579-460E-94D1-54222C63F5DA}</a:tableStyleId>
              </a:tblPr>
              <a:tblGrid>
                <a:gridCol w="5839221">
                  <a:extLst>
                    <a:ext uri="{9D8B030D-6E8A-4147-A177-3AD203B41FA5}">
                      <a16:colId xmlns:a16="http://schemas.microsoft.com/office/drawing/2014/main" val="20000"/>
                    </a:ext>
                  </a:extLst>
                </a:gridCol>
                <a:gridCol w="1852689">
                  <a:extLst>
                    <a:ext uri="{9D8B030D-6E8A-4147-A177-3AD203B41FA5}">
                      <a16:colId xmlns:a16="http://schemas.microsoft.com/office/drawing/2014/main" val="20001"/>
                    </a:ext>
                  </a:extLst>
                </a:gridCol>
                <a:gridCol w="1945424">
                  <a:extLst>
                    <a:ext uri="{9D8B030D-6E8A-4147-A177-3AD203B41FA5}">
                      <a16:colId xmlns:a16="http://schemas.microsoft.com/office/drawing/2014/main" val="20002"/>
                    </a:ext>
                  </a:extLst>
                </a:gridCol>
                <a:gridCol w="1735920">
                  <a:extLst>
                    <a:ext uri="{9D8B030D-6E8A-4147-A177-3AD203B41FA5}">
                      <a16:colId xmlns:a16="http://schemas.microsoft.com/office/drawing/2014/main" val="20003"/>
                    </a:ext>
                  </a:extLst>
                </a:gridCol>
              </a:tblGrid>
              <a:tr h="379379">
                <a:tc>
                  <a:txBody>
                    <a:bodyPr/>
                    <a:lstStyle/>
                    <a:p>
                      <a:pPr algn="ctr" rtl="0"/>
                      <a:r>
                        <a:rPr lang="en-US" dirty="0"/>
                        <a:t>Photo of the student </a:t>
                      </a:r>
                      <a:endParaRPr lang="he-IL" dirty="0"/>
                    </a:p>
                  </a:txBody>
                  <a:tcPr/>
                </a:tc>
                <a:tc>
                  <a:txBody>
                    <a:bodyPr/>
                    <a:lstStyle/>
                    <a:p>
                      <a:pPr algn="l" rtl="0"/>
                      <a:r>
                        <a:rPr lang="en-US" dirty="0"/>
                        <a:t>Shorten Name</a:t>
                      </a:r>
                      <a:endParaRPr lang="he-IL" dirty="0"/>
                    </a:p>
                  </a:txBody>
                  <a:tcPr/>
                </a:tc>
                <a:tc>
                  <a:txBody>
                    <a:bodyPr/>
                    <a:lstStyle/>
                    <a:p>
                      <a:pPr algn="l" rtl="0"/>
                      <a:r>
                        <a:rPr lang="en-US" dirty="0"/>
                        <a:t>ID (4 last digits)</a:t>
                      </a:r>
                      <a:endParaRPr lang="he-IL" dirty="0"/>
                    </a:p>
                  </a:txBody>
                  <a:tcPr/>
                </a:tc>
                <a:tc>
                  <a:txBody>
                    <a:bodyPr/>
                    <a:lstStyle/>
                    <a:p>
                      <a:pPr algn="l" rtl="0"/>
                      <a:endParaRPr lang="he-IL" dirty="0"/>
                    </a:p>
                  </a:txBody>
                  <a:tcPr/>
                </a:tc>
                <a:extLst>
                  <a:ext uri="{0D108BD9-81ED-4DB2-BD59-A6C34878D82A}">
                    <a16:rowId xmlns:a16="http://schemas.microsoft.com/office/drawing/2014/main" val="10000"/>
                  </a:ext>
                </a:extLst>
              </a:tr>
              <a:tr h="1857983">
                <a:tc>
                  <a:txBody>
                    <a:bodyPr/>
                    <a:lstStyle/>
                    <a:p>
                      <a:pPr algn="l" rtl="0"/>
                      <a:endParaRPr lang="en-US" dirty="0"/>
                    </a:p>
                    <a:p>
                      <a:pPr algn="l" rtl="0"/>
                      <a:endParaRPr lang="en-US" dirty="0"/>
                    </a:p>
                    <a:p>
                      <a:pPr algn="l" rtl="0"/>
                      <a:endParaRPr lang="he-IL" dirty="0"/>
                    </a:p>
                  </a:txBody>
                  <a:tcPr/>
                </a:tc>
                <a:tc>
                  <a:txBody>
                    <a:bodyPr/>
                    <a:lstStyle/>
                    <a:p>
                      <a:pPr algn="l" rtl="0"/>
                      <a:r>
                        <a:rPr lang="en-US" dirty="0">
                          <a:solidFill>
                            <a:srgbClr val="FF0000"/>
                          </a:solidFill>
                        </a:rPr>
                        <a:t>shienfeld</a:t>
                      </a:r>
                      <a:endParaRPr lang="he-IL" dirty="0">
                        <a:solidFill>
                          <a:srgbClr val="FF0000"/>
                        </a:solidFill>
                      </a:endParaRPr>
                    </a:p>
                  </a:txBody>
                  <a:tcPr/>
                </a:tc>
                <a:tc>
                  <a:txBody>
                    <a:bodyPr/>
                    <a:lstStyle/>
                    <a:p>
                      <a:pPr algn="l" rtl="0"/>
                      <a:r>
                        <a:rPr lang="en-US" b="1" dirty="0">
                          <a:solidFill>
                            <a:srgbClr val="FF0000"/>
                          </a:solidFill>
                        </a:rPr>
                        <a:t>1950</a:t>
                      </a:r>
                      <a:endParaRPr lang="he-IL" b="1" dirty="0">
                        <a:solidFill>
                          <a:srgbClr val="FF0000"/>
                        </a:solidFill>
                      </a:endParaRPr>
                    </a:p>
                  </a:txBody>
                  <a:tcPr/>
                </a:tc>
                <a:tc>
                  <a:txBody>
                    <a:bodyPr/>
                    <a:lstStyle/>
                    <a:p>
                      <a:pPr algn="l" rtl="0"/>
                      <a:r>
                        <a:rPr lang="en-US" dirty="0"/>
                        <a:t>Student #1</a:t>
                      </a:r>
                      <a:endParaRPr lang="he-IL" dirty="0"/>
                    </a:p>
                  </a:txBody>
                  <a:tcPr/>
                </a:tc>
                <a:extLst>
                  <a:ext uri="{0D108BD9-81ED-4DB2-BD59-A6C34878D82A}">
                    <a16:rowId xmlns:a16="http://schemas.microsoft.com/office/drawing/2014/main" val="10001"/>
                  </a:ext>
                </a:extLst>
              </a:tr>
              <a:tr h="1381328">
                <a:tc>
                  <a:txBody>
                    <a:bodyPr/>
                    <a:lstStyle/>
                    <a:p>
                      <a:pPr algn="l" rtl="0"/>
                      <a:endParaRPr lang="en-US" dirty="0"/>
                    </a:p>
                    <a:p>
                      <a:pPr algn="l" rtl="0"/>
                      <a:endParaRPr lang="he-IL" dirty="0"/>
                    </a:p>
                  </a:txBody>
                  <a:tcPr/>
                </a:tc>
                <a:tc>
                  <a:txBody>
                    <a:bodyPr/>
                    <a:lstStyle/>
                    <a:p>
                      <a:pPr algn="l" rtl="0"/>
                      <a:r>
                        <a:rPr lang="en-US" dirty="0">
                          <a:solidFill>
                            <a:srgbClr val="FF0000"/>
                          </a:solidFill>
                        </a:rPr>
                        <a:t>pony</a:t>
                      </a:r>
                      <a:endParaRPr lang="he-IL" dirty="0">
                        <a:solidFill>
                          <a:srgbClr val="FF0000"/>
                        </a:solidFill>
                      </a:endParaRPr>
                    </a:p>
                  </a:txBody>
                  <a:tcPr/>
                </a:tc>
                <a:tc>
                  <a:txBody>
                    <a:bodyPr/>
                    <a:lstStyle/>
                    <a:p>
                      <a:pPr algn="l" rtl="0"/>
                      <a:r>
                        <a:rPr lang="en-US" b="1" dirty="0">
                          <a:solidFill>
                            <a:srgbClr val="FF0000"/>
                          </a:solidFill>
                        </a:rPr>
                        <a:t>2210</a:t>
                      </a:r>
                      <a:endParaRPr lang="he-IL" b="1" dirty="0">
                        <a:solidFill>
                          <a:srgbClr val="FF0000"/>
                        </a:solidFill>
                      </a:endParaRPr>
                    </a:p>
                  </a:txBody>
                  <a:tcPr/>
                </a:tc>
                <a:tc>
                  <a:txBody>
                    <a:bodyPr/>
                    <a:lstStyle/>
                    <a:p>
                      <a:pPr algn="l" rtl="0"/>
                      <a:r>
                        <a:rPr lang="en-US" dirty="0"/>
                        <a:t>Student #2</a:t>
                      </a:r>
                      <a:endParaRPr lang="he-IL" dirty="0"/>
                    </a:p>
                  </a:txBody>
                  <a:tcPr/>
                </a:tc>
                <a:extLst>
                  <a:ext uri="{0D108BD9-81ED-4DB2-BD59-A6C34878D82A}">
                    <a16:rowId xmlns:a16="http://schemas.microsoft.com/office/drawing/2014/main" val="10002"/>
                  </a:ext>
                </a:extLst>
              </a:tr>
              <a:tr h="1630895">
                <a:tc>
                  <a:txBody>
                    <a:bodyPr/>
                    <a:lstStyle/>
                    <a:p>
                      <a:pPr algn="l" rtl="0"/>
                      <a:endParaRPr lang="he-IL" dirty="0"/>
                    </a:p>
                  </a:txBody>
                  <a:tcPr/>
                </a:tc>
                <a:tc>
                  <a:txBody>
                    <a:bodyPr/>
                    <a:lstStyle/>
                    <a:p>
                      <a:pPr algn="l" rtl="0"/>
                      <a:r>
                        <a:rPr lang="en-US" dirty="0">
                          <a:solidFill>
                            <a:srgbClr val="FF0000"/>
                          </a:solidFill>
                        </a:rPr>
                        <a:t>akimov</a:t>
                      </a:r>
                      <a:endParaRPr lang="he-IL" dirty="0">
                        <a:solidFill>
                          <a:srgbClr val="FF0000"/>
                        </a:solidFill>
                      </a:endParaRPr>
                    </a:p>
                  </a:txBody>
                  <a:tcPr/>
                </a:tc>
                <a:tc>
                  <a:txBody>
                    <a:bodyPr/>
                    <a:lstStyle/>
                    <a:p>
                      <a:pPr algn="l" rtl="0"/>
                      <a:r>
                        <a:rPr lang="en-US" b="1" dirty="0">
                          <a:solidFill>
                            <a:srgbClr val="FF0000"/>
                          </a:solidFill>
                        </a:rPr>
                        <a:t>7939</a:t>
                      </a:r>
                      <a:endParaRPr lang="he-IL" b="1" dirty="0">
                        <a:solidFill>
                          <a:srgbClr val="FF0000"/>
                        </a:solidFill>
                      </a:endParaRPr>
                    </a:p>
                  </a:txBody>
                  <a:tcPr/>
                </a:tc>
                <a:tc>
                  <a:txBody>
                    <a:bodyPr/>
                    <a:lstStyle/>
                    <a:p>
                      <a:pPr algn="l" rtl="0"/>
                      <a:r>
                        <a:rPr lang="en-US" dirty="0"/>
                        <a:t>Student #3</a:t>
                      </a:r>
                      <a:endParaRPr lang="he-IL" dirty="0"/>
                    </a:p>
                  </a:txBody>
                  <a:tcPr/>
                </a:tc>
                <a:extLst>
                  <a:ext uri="{0D108BD9-81ED-4DB2-BD59-A6C34878D82A}">
                    <a16:rowId xmlns:a16="http://schemas.microsoft.com/office/drawing/2014/main" val="10003"/>
                  </a:ext>
                </a:extLst>
              </a:tr>
            </a:tbl>
          </a:graphicData>
        </a:graphic>
      </p:graphicFrame>
      <p:pic>
        <p:nvPicPr>
          <p:cNvPr id="9" name="Picture 8" descr="A person standing on a stone wall with a bridge in the background&#10;&#10;Description automatically generated">
            <a:extLst>
              <a:ext uri="{FF2B5EF4-FFF2-40B4-BE49-F238E27FC236}">
                <a16:creationId xmlns:a16="http://schemas.microsoft.com/office/drawing/2014/main" id="{CF5CA309-35FB-8F7C-74FD-F7F0FF210E97}"/>
              </a:ext>
            </a:extLst>
          </p:cNvPr>
          <p:cNvPicPr>
            <a:picLocks noChangeAspect="1"/>
          </p:cNvPicPr>
          <p:nvPr/>
        </p:nvPicPr>
        <p:blipFill rotWithShape="1">
          <a:blip r:embed="rId2">
            <a:extLst>
              <a:ext uri="{28A0092B-C50C-407E-A947-70E740481C1C}">
                <a14:useLocalDpi xmlns:a14="http://schemas.microsoft.com/office/drawing/2010/main" val="0"/>
              </a:ext>
            </a:extLst>
          </a:blip>
          <a:srcRect l="16986" t="15872" r="26900"/>
          <a:stretch/>
        </p:blipFill>
        <p:spPr>
          <a:xfrm>
            <a:off x="8260243" y="3236166"/>
            <a:ext cx="1642513" cy="1846851"/>
          </a:xfrm>
          <a:prstGeom prst="rect">
            <a:avLst/>
          </a:prstGeom>
        </p:spPr>
      </p:pic>
      <p:pic>
        <p:nvPicPr>
          <p:cNvPr id="10" name="Picture 9" descr="A person in a uniform&#10;&#10;Description automatically generated">
            <a:extLst>
              <a:ext uri="{FF2B5EF4-FFF2-40B4-BE49-F238E27FC236}">
                <a16:creationId xmlns:a16="http://schemas.microsoft.com/office/drawing/2014/main" id="{EA6DD5D2-0039-7666-5028-9983FEBA2A98}"/>
              </a:ext>
            </a:extLst>
          </p:cNvPr>
          <p:cNvPicPr>
            <a:picLocks noChangeAspect="1"/>
          </p:cNvPicPr>
          <p:nvPr/>
        </p:nvPicPr>
        <p:blipFill>
          <a:blip r:embed="rId3"/>
          <a:stretch>
            <a:fillRect/>
          </a:stretch>
        </p:blipFill>
        <p:spPr>
          <a:xfrm>
            <a:off x="6095999" y="4626893"/>
            <a:ext cx="1462391" cy="2065735"/>
          </a:xfrm>
          <a:prstGeom prst="rect">
            <a:avLst/>
          </a:prstGeom>
        </p:spPr>
      </p:pic>
      <p:pic>
        <p:nvPicPr>
          <p:cNvPr id="11" name="Picture 10">
            <a:extLst>
              <a:ext uri="{FF2B5EF4-FFF2-40B4-BE49-F238E27FC236}">
                <a16:creationId xmlns:a16="http://schemas.microsoft.com/office/drawing/2014/main" id="{CCFF34B2-5484-C4F2-4E38-483B3E34E6C1}"/>
              </a:ext>
            </a:extLst>
          </p:cNvPr>
          <p:cNvPicPr>
            <a:picLocks noChangeAspect="1"/>
          </p:cNvPicPr>
          <p:nvPr/>
        </p:nvPicPr>
        <p:blipFill>
          <a:blip r:embed="rId4"/>
          <a:stretch>
            <a:fillRect/>
          </a:stretch>
        </p:blipFill>
        <p:spPr>
          <a:xfrm>
            <a:off x="6095999" y="1608294"/>
            <a:ext cx="1550593" cy="2065735"/>
          </a:xfrm>
          <a:prstGeom prst="rect">
            <a:avLst/>
          </a:prstGeom>
        </p:spPr>
      </p:pic>
      <p:sp>
        <p:nvSpPr>
          <p:cNvPr id="12" name="Slide Number Placeholder 5">
            <a:extLst>
              <a:ext uri="{FF2B5EF4-FFF2-40B4-BE49-F238E27FC236}">
                <a16:creationId xmlns:a16="http://schemas.microsoft.com/office/drawing/2014/main" id="{E3F585D0-07EB-A773-A93C-5A424F8EE9BA}"/>
              </a:ext>
            </a:extLst>
          </p:cNvPr>
          <p:cNvSpPr txBox="1">
            <a:spLocks/>
          </p:cNvSpPr>
          <p:nvPr/>
        </p:nvSpPr>
        <p:spPr>
          <a:xfrm>
            <a:off x="11833698" y="0"/>
            <a:ext cx="358302"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1122904-1B5F-4679-B3DC-5E87602DE7DA}" type="slidenum">
              <a:rPr lang="he-IL" sz="1400" smtClean="0"/>
              <a:pPr/>
              <a:t>1</a:t>
            </a:fld>
            <a:endParaRPr lang="he-IL" sz="1400"/>
          </a:p>
        </p:txBody>
      </p:sp>
    </p:spTree>
    <p:extLst>
      <p:ext uri="{BB962C8B-B14F-4D97-AF65-F5344CB8AC3E}">
        <p14:creationId xmlns:p14="http://schemas.microsoft.com/office/powerpoint/2010/main" val="2795680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E742A28E-11A4-D8DE-FFF8-A0991591C77A}"/>
              </a:ext>
            </a:extLst>
          </p:cNvPr>
          <p:cNvSpPr>
            <a:spLocks noGrp="1"/>
          </p:cNvSpPr>
          <p:nvPr>
            <p:ph type="sldNum" sz="quarter" idx="12"/>
          </p:nvPr>
        </p:nvSpPr>
        <p:spPr>
          <a:xfrm>
            <a:off x="11741285" y="0"/>
            <a:ext cx="450715" cy="365125"/>
          </a:xfrm>
        </p:spPr>
        <p:txBody>
          <a:bodyPr/>
          <a:lstStyle/>
          <a:p>
            <a:fld id="{81122904-1B5F-4679-B3DC-5E87602DE7DA}" type="slidenum">
              <a:rPr lang="he-IL" sz="1400" smtClean="0"/>
              <a:t>10</a:t>
            </a:fld>
            <a:endParaRPr lang="he-IL" sz="1400"/>
          </a:p>
        </p:txBody>
      </p:sp>
      <p:sp>
        <p:nvSpPr>
          <p:cNvPr id="2" name="Title 1">
            <a:extLst>
              <a:ext uri="{FF2B5EF4-FFF2-40B4-BE49-F238E27FC236}">
                <a16:creationId xmlns:a16="http://schemas.microsoft.com/office/drawing/2014/main" id="{220D93DF-382F-C3AE-2211-5B16683B5334}"/>
              </a:ext>
            </a:extLst>
          </p:cNvPr>
          <p:cNvSpPr txBox="1">
            <a:spLocks/>
          </p:cNvSpPr>
          <p:nvPr/>
        </p:nvSpPr>
        <p:spPr>
          <a:xfrm>
            <a:off x="3549404" y="0"/>
            <a:ext cx="5093191" cy="476655"/>
          </a:xfrm>
          <a:prstGeom prst="rect">
            <a:avLst/>
          </a:prstGeom>
        </p:spPr>
        <p:txBody>
          <a:bodyPr vert="horz" lIns="91440" tIns="45720" rIns="91440" bIns="45720" rtlCol="1" anchor="ctr">
            <a:normAutofit lnSpcReduction="10000"/>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sng" strike="noStrike" kern="1200" cap="none" spc="0" normalizeH="0" baseline="0" noProof="0" dirty="0">
                <a:ln>
                  <a:noFill/>
                </a:ln>
                <a:solidFill>
                  <a:srgbClr val="0070C0"/>
                </a:solidFill>
                <a:effectLst/>
                <a:uLnTx/>
                <a:uFillTx/>
                <a:latin typeface="+mj-lt"/>
                <a:ea typeface="+mj-ea"/>
                <a:cs typeface="+mj-cs"/>
              </a:rPr>
              <a:t>24.6 </a:t>
            </a:r>
            <a:r>
              <a:rPr lang="en-US" sz="2800" b="1" u="sng" dirty="0">
                <a:solidFill>
                  <a:srgbClr val="0070C0"/>
                </a:solidFill>
                <a:latin typeface="+mn-lt"/>
              </a:rPr>
              <a:t>– “main” function – </a:t>
            </a:r>
            <a:r>
              <a:rPr lang="en-US" sz="2800" b="1" u="sng" dirty="0">
                <a:solidFill>
                  <a:srgbClr val="FF0000"/>
                </a:solidFill>
                <a:latin typeface="+mn-lt"/>
              </a:rPr>
              <a:t>part 2</a:t>
            </a:r>
            <a:r>
              <a:rPr lang="en-US" sz="2800" b="1" u="sng" dirty="0">
                <a:solidFill>
                  <a:srgbClr val="0070C0"/>
                </a:solidFill>
                <a:latin typeface="+mn-lt"/>
              </a:rPr>
              <a:t>  </a:t>
            </a:r>
            <a:endParaRPr kumimoji="0" lang="en-US" sz="2800" b="1" i="0" u="sng" strike="noStrike" kern="1200" cap="none" spc="0" normalizeH="0" baseline="0" noProof="0" dirty="0">
              <a:ln>
                <a:noFill/>
              </a:ln>
              <a:solidFill>
                <a:srgbClr val="0070C0"/>
              </a:solidFill>
              <a:effectLst/>
              <a:uLnTx/>
              <a:uFillTx/>
              <a:latin typeface="+mj-lt"/>
              <a:ea typeface="+mj-ea"/>
              <a:cs typeface="+mj-cs"/>
            </a:endParaRPr>
          </a:p>
        </p:txBody>
      </p:sp>
      <p:pic>
        <p:nvPicPr>
          <p:cNvPr id="3" name="Picture 2">
            <a:extLst>
              <a:ext uri="{FF2B5EF4-FFF2-40B4-BE49-F238E27FC236}">
                <a16:creationId xmlns:a16="http://schemas.microsoft.com/office/drawing/2014/main" id="{C13ED4F6-6B0A-C5EF-9498-B463723D9C0A}"/>
              </a:ext>
            </a:extLst>
          </p:cNvPr>
          <p:cNvPicPr>
            <a:picLocks noChangeAspect="1"/>
          </p:cNvPicPr>
          <p:nvPr/>
        </p:nvPicPr>
        <p:blipFill>
          <a:blip r:embed="rId2"/>
          <a:stretch>
            <a:fillRect/>
          </a:stretch>
        </p:blipFill>
        <p:spPr>
          <a:xfrm>
            <a:off x="0" y="1597375"/>
            <a:ext cx="10212916" cy="4578890"/>
          </a:xfrm>
          <a:prstGeom prst="rect">
            <a:avLst/>
          </a:prstGeom>
        </p:spPr>
      </p:pic>
      <p:sp>
        <p:nvSpPr>
          <p:cNvPr id="6" name="TextBox 5">
            <a:extLst>
              <a:ext uri="{FF2B5EF4-FFF2-40B4-BE49-F238E27FC236}">
                <a16:creationId xmlns:a16="http://schemas.microsoft.com/office/drawing/2014/main" id="{BD7A16CF-C4FC-F70F-B6CF-BC0151BD02C8}"/>
              </a:ext>
            </a:extLst>
          </p:cNvPr>
          <p:cNvSpPr txBox="1"/>
          <p:nvPr/>
        </p:nvSpPr>
        <p:spPr>
          <a:xfrm>
            <a:off x="1449421" y="446738"/>
            <a:ext cx="8548181"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This part performs image processing operations to draw Gaussian distributions, apply thresholding using LUTs, count elements, and output the results.</a:t>
            </a:r>
          </a:p>
        </p:txBody>
      </p:sp>
      <p:sp>
        <p:nvSpPr>
          <p:cNvPr id="8" name="TextBox 7">
            <a:extLst>
              <a:ext uri="{FF2B5EF4-FFF2-40B4-BE49-F238E27FC236}">
                <a16:creationId xmlns:a16="http://schemas.microsoft.com/office/drawing/2014/main" id="{701B27CD-686A-BBE4-3B84-833902921309}"/>
              </a:ext>
            </a:extLst>
          </p:cNvPr>
          <p:cNvSpPr txBox="1"/>
          <p:nvPr/>
        </p:nvSpPr>
        <p:spPr>
          <a:xfrm>
            <a:off x="6799635" y="2034174"/>
            <a:ext cx="5392366" cy="121069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Calls the </a:t>
            </a:r>
            <a:r>
              <a:rPr lang="en-US" b="1" dirty="0"/>
              <a:t>DrawGaussian</a:t>
            </a:r>
            <a:r>
              <a:rPr lang="en-US" dirty="0"/>
              <a:t> function to add a Gaussian distribution centered at (X, Y) with standard deviations of 10 in both the X and Y directions in the ProccesIMG image.</a:t>
            </a:r>
            <a:endParaRPr lang="he-IL" dirty="0"/>
          </a:p>
        </p:txBody>
      </p:sp>
      <p:cxnSp>
        <p:nvCxnSpPr>
          <p:cNvPr id="9" name="Straight Arrow Connector 8">
            <a:extLst>
              <a:ext uri="{FF2B5EF4-FFF2-40B4-BE49-F238E27FC236}">
                <a16:creationId xmlns:a16="http://schemas.microsoft.com/office/drawing/2014/main" id="{FAB3E354-C798-819D-E91F-59350B524BD4}"/>
              </a:ext>
            </a:extLst>
          </p:cNvPr>
          <p:cNvCxnSpPr>
            <a:cxnSpLocks/>
          </p:cNvCxnSpPr>
          <p:nvPr/>
        </p:nvCxnSpPr>
        <p:spPr>
          <a:xfrm flipH="1" flipV="1">
            <a:off x="5262664" y="2732657"/>
            <a:ext cx="1536971" cy="239409"/>
          </a:xfrm>
          <a:prstGeom prst="straightConnector1">
            <a:avLst/>
          </a:prstGeom>
          <a:ln w="762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0EA9BA10-CA72-674A-60FE-7FFAEAF831E5}"/>
              </a:ext>
            </a:extLst>
          </p:cNvPr>
          <p:cNvSpPr txBox="1"/>
          <p:nvPr/>
        </p:nvSpPr>
        <p:spPr>
          <a:xfrm>
            <a:off x="6956087" y="1099437"/>
            <a:ext cx="5235913" cy="923330"/>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distX(rng)  or distY(rng) : Generates a random X or Y coordinate within the image bounds using the previously defined uniform distribution.</a:t>
            </a:r>
            <a:endParaRPr lang="he-IL" dirty="0"/>
          </a:p>
        </p:txBody>
      </p:sp>
      <p:cxnSp>
        <p:nvCxnSpPr>
          <p:cNvPr id="14" name="Straight Arrow Connector 13">
            <a:extLst>
              <a:ext uri="{FF2B5EF4-FFF2-40B4-BE49-F238E27FC236}">
                <a16:creationId xmlns:a16="http://schemas.microsoft.com/office/drawing/2014/main" id="{5C423CAE-8D45-B62C-5CD5-721C25031F48}"/>
              </a:ext>
            </a:extLst>
          </p:cNvPr>
          <p:cNvCxnSpPr>
            <a:cxnSpLocks/>
          </p:cNvCxnSpPr>
          <p:nvPr/>
        </p:nvCxnSpPr>
        <p:spPr>
          <a:xfrm flipH="1">
            <a:off x="6293796" y="1573193"/>
            <a:ext cx="668371" cy="800356"/>
          </a:xfrm>
          <a:prstGeom prst="straightConnector1">
            <a:avLst/>
          </a:prstGeom>
          <a:ln w="76200">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A8BD99B4-81E3-CACB-0BE3-14EA8C7AE066}"/>
              </a:ext>
            </a:extLst>
          </p:cNvPr>
          <p:cNvSpPr txBox="1"/>
          <p:nvPr/>
        </p:nvSpPr>
        <p:spPr>
          <a:xfrm>
            <a:off x="9182911" y="3256276"/>
            <a:ext cx="3009089" cy="923330"/>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Initializes the LUT array with a threshold of 200 and the flag B_Or_W set to 1</a:t>
            </a:r>
            <a:endParaRPr lang="he-IL" dirty="0"/>
          </a:p>
        </p:txBody>
      </p:sp>
      <p:cxnSp>
        <p:nvCxnSpPr>
          <p:cNvPr id="22" name="Straight Arrow Connector 21">
            <a:extLst>
              <a:ext uri="{FF2B5EF4-FFF2-40B4-BE49-F238E27FC236}">
                <a16:creationId xmlns:a16="http://schemas.microsoft.com/office/drawing/2014/main" id="{2542E9A1-4D74-5B1E-D74F-2C6BB1280913}"/>
              </a:ext>
            </a:extLst>
          </p:cNvPr>
          <p:cNvCxnSpPr>
            <a:cxnSpLocks/>
          </p:cNvCxnSpPr>
          <p:nvPr/>
        </p:nvCxnSpPr>
        <p:spPr>
          <a:xfrm flipH="1">
            <a:off x="4601183" y="3739284"/>
            <a:ext cx="4581728" cy="9891"/>
          </a:xfrm>
          <a:prstGeom prst="straightConnector1">
            <a:avLst/>
          </a:prstGeom>
          <a:ln w="7620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B5C2B994-4554-8DCA-77EB-E968F5D90B07}"/>
              </a:ext>
            </a:extLst>
          </p:cNvPr>
          <p:cNvSpPr txBox="1"/>
          <p:nvPr/>
        </p:nvSpPr>
        <p:spPr>
          <a:xfrm>
            <a:off x="7461115" y="4200961"/>
            <a:ext cx="4730885" cy="945797"/>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Draws a Gaussian distribution centered at the middle of the gaussian image with standard deviations of 10 in both the X and Y directions.</a:t>
            </a:r>
            <a:endParaRPr lang="he-IL" dirty="0"/>
          </a:p>
        </p:txBody>
      </p:sp>
      <p:cxnSp>
        <p:nvCxnSpPr>
          <p:cNvPr id="26" name="Straight Arrow Connector 25">
            <a:extLst>
              <a:ext uri="{FF2B5EF4-FFF2-40B4-BE49-F238E27FC236}">
                <a16:creationId xmlns:a16="http://schemas.microsoft.com/office/drawing/2014/main" id="{C5EEF543-86F2-545F-8E47-40763A702048}"/>
              </a:ext>
            </a:extLst>
          </p:cNvPr>
          <p:cNvCxnSpPr>
            <a:cxnSpLocks/>
          </p:cNvCxnSpPr>
          <p:nvPr/>
        </p:nvCxnSpPr>
        <p:spPr>
          <a:xfrm flipH="1">
            <a:off x="3638145" y="4380151"/>
            <a:ext cx="3822970" cy="0"/>
          </a:xfrm>
          <a:prstGeom prst="straightConnector1">
            <a:avLst/>
          </a:prstGeom>
          <a:ln w="76200">
            <a:solidFill>
              <a:srgbClr val="7030A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80719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E742A28E-11A4-D8DE-FFF8-A0991591C77A}"/>
              </a:ext>
            </a:extLst>
          </p:cNvPr>
          <p:cNvSpPr>
            <a:spLocks noGrp="1"/>
          </p:cNvSpPr>
          <p:nvPr>
            <p:ph type="sldNum" sz="quarter" idx="12"/>
          </p:nvPr>
        </p:nvSpPr>
        <p:spPr>
          <a:xfrm>
            <a:off x="11712102" y="0"/>
            <a:ext cx="479898" cy="365125"/>
          </a:xfrm>
        </p:spPr>
        <p:txBody>
          <a:bodyPr/>
          <a:lstStyle/>
          <a:p>
            <a:fld id="{81122904-1B5F-4679-B3DC-5E87602DE7DA}" type="slidenum">
              <a:rPr lang="he-IL" sz="1400" smtClean="0"/>
              <a:t>11</a:t>
            </a:fld>
            <a:endParaRPr lang="he-IL" sz="1400"/>
          </a:p>
        </p:txBody>
      </p:sp>
      <p:sp>
        <p:nvSpPr>
          <p:cNvPr id="2" name="Title 1">
            <a:extLst>
              <a:ext uri="{FF2B5EF4-FFF2-40B4-BE49-F238E27FC236}">
                <a16:creationId xmlns:a16="http://schemas.microsoft.com/office/drawing/2014/main" id="{DC114CE1-A49C-EEA1-DB18-BE50C189E751}"/>
              </a:ext>
            </a:extLst>
          </p:cNvPr>
          <p:cNvSpPr txBox="1">
            <a:spLocks/>
          </p:cNvSpPr>
          <p:nvPr/>
        </p:nvSpPr>
        <p:spPr>
          <a:xfrm>
            <a:off x="3549404" y="0"/>
            <a:ext cx="5093191" cy="476655"/>
          </a:xfrm>
          <a:prstGeom prst="rect">
            <a:avLst/>
          </a:prstGeom>
        </p:spPr>
        <p:txBody>
          <a:bodyPr vert="horz" lIns="91440" tIns="45720" rIns="91440" bIns="45720" rtlCol="1" anchor="ctr">
            <a:normAutofit lnSpcReduction="10000"/>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sng" strike="noStrike" kern="1200" cap="none" spc="0" normalizeH="0" baseline="0" noProof="0" dirty="0">
                <a:ln>
                  <a:noFill/>
                </a:ln>
                <a:solidFill>
                  <a:srgbClr val="0070C0"/>
                </a:solidFill>
                <a:effectLst/>
                <a:uLnTx/>
                <a:uFillTx/>
                <a:latin typeface="+mj-lt"/>
                <a:ea typeface="+mj-ea"/>
                <a:cs typeface="+mj-cs"/>
              </a:rPr>
              <a:t>24.6 </a:t>
            </a:r>
            <a:r>
              <a:rPr lang="en-US" sz="2800" b="1" u="sng" dirty="0">
                <a:solidFill>
                  <a:srgbClr val="0070C0"/>
                </a:solidFill>
                <a:latin typeface="+mn-lt"/>
              </a:rPr>
              <a:t>– “main” function – </a:t>
            </a:r>
            <a:r>
              <a:rPr lang="en-US" sz="2800" b="1" u="sng" dirty="0">
                <a:solidFill>
                  <a:srgbClr val="FF0000"/>
                </a:solidFill>
                <a:latin typeface="+mn-lt"/>
              </a:rPr>
              <a:t>part 3</a:t>
            </a:r>
            <a:r>
              <a:rPr lang="en-US" sz="2800" b="1" u="sng" dirty="0">
                <a:solidFill>
                  <a:srgbClr val="0070C0"/>
                </a:solidFill>
                <a:latin typeface="+mn-lt"/>
              </a:rPr>
              <a:t>  </a:t>
            </a:r>
            <a:endParaRPr kumimoji="0" lang="en-US" sz="2800" b="1" i="0" u="sng" strike="noStrike" kern="1200" cap="none" spc="0" normalizeH="0" baseline="0" noProof="0" dirty="0">
              <a:ln>
                <a:noFill/>
              </a:ln>
              <a:solidFill>
                <a:srgbClr val="0070C0"/>
              </a:solidFill>
              <a:effectLst/>
              <a:uLnTx/>
              <a:uFillTx/>
              <a:latin typeface="+mj-lt"/>
              <a:ea typeface="+mj-ea"/>
              <a:cs typeface="+mj-cs"/>
            </a:endParaRPr>
          </a:p>
        </p:txBody>
      </p:sp>
      <p:pic>
        <p:nvPicPr>
          <p:cNvPr id="7" name="Picture 6">
            <a:extLst>
              <a:ext uri="{FF2B5EF4-FFF2-40B4-BE49-F238E27FC236}">
                <a16:creationId xmlns:a16="http://schemas.microsoft.com/office/drawing/2014/main" id="{C88ABCD9-FBCA-9052-1B46-C0BA8B70C3ED}"/>
              </a:ext>
            </a:extLst>
          </p:cNvPr>
          <p:cNvPicPr>
            <a:picLocks noChangeAspect="1"/>
          </p:cNvPicPr>
          <p:nvPr/>
        </p:nvPicPr>
        <p:blipFill>
          <a:blip r:embed="rId2"/>
          <a:stretch>
            <a:fillRect/>
          </a:stretch>
        </p:blipFill>
        <p:spPr>
          <a:xfrm>
            <a:off x="0" y="476655"/>
            <a:ext cx="10226708" cy="6136025"/>
          </a:xfrm>
          <a:prstGeom prst="rect">
            <a:avLst/>
          </a:prstGeom>
        </p:spPr>
      </p:pic>
    </p:spTree>
    <p:extLst>
      <p:ext uri="{BB962C8B-B14F-4D97-AF65-F5344CB8AC3E}">
        <p14:creationId xmlns:p14="http://schemas.microsoft.com/office/powerpoint/2010/main" val="18124315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E742A28E-11A4-D8DE-FFF8-A0991591C77A}"/>
              </a:ext>
            </a:extLst>
          </p:cNvPr>
          <p:cNvSpPr>
            <a:spLocks noGrp="1"/>
          </p:cNvSpPr>
          <p:nvPr>
            <p:ph type="sldNum" sz="quarter" idx="12"/>
          </p:nvPr>
        </p:nvSpPr>
        <p:spPr>
          <a:xfrm>
            <a:off x="11780196" y="0"/>
            <a:ext cx="411804" cy="365125"/>
          </a:xfrm>
        </p:spPr>
        <p:txBody>
          <a:bodyPr/>
          <a:lstStyle/>
          <a:p>
            <a:fld id="{81122904-1B5F-4679-B3DC-5E87602DE7DA}" type="slidenum">
              <a:rPr lang="he-IL" sz="1400" smtClean="0"/>
              <a:t>12</a:t>
            </a:fld>
            <a:endParaRPr lang="he-IL" sz="1400"/>
          </a:p>
        </p:txBody>
      </p:sp>
      <p:sp>
        <p:nvSpPr>
          <p:cNvPr id="4" name="Title 1">
            <a:extLst>
              <a:ext uri="{FF2B5EF4-FFF2-40B4-BE49-F238E27FC236}">
                <a16:creationId xmlns:a16="http://schemas.microsoft.com/office/drawing/2014/main" id="{5D6799E5-5CE4-13C1-7E7F-1BC091C22AF0}"/>
              </a:ext>
            </a:extLst>
          </p:cNvPr>
          <p:cNvSpPr txBox="1">
            <a:spLocks/>
          </p:cNvSpPr>
          <p:nvPr/>
        </p:nvSpPr>
        <p:spPr>
          <a:xfrm>
            <a:off x="1606685" y="0"/>
            <a:ext cx="8978630" cy="520092"/>
          </a:xfrm>
          <a:prstGeom prst="rect">
            <a:avLst/>
          </a:prstGeom>
        </p:spPr>
        <p:txBody>
          <a:bodyPr vert="horz" lIns="91440" tIns="45720" rIns="91440" bIns="45720" rtlCol="1"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sng" strike="noStrike" kern="1200" cap="none" spc="0" normalizeH="0" baseline="0" noProof="0" dirty="0">
                <a:ln>
                  <a:noFill/>
                </a:ln>
                <a:solidFill>
                  <a:srgbClr val="0070C0"/>
                </a:solidFill>
                <a:effectLst/>
                <a:uLnTx/>
                <a:uFillTx/>
                <a:latin typeface="+mj-lt"/>
                <a:ea typeface="+mj-ea"/>
                <a:cs typeface="+mj-cs"/>
              </a:rPr>
              <a:t>24.7 </a:t>
            </a:r>
            <a:r>
              <a:rPr lang="en-US" sz="2800" b="1" u="sng" dirty="0">
                <a:solidFill>
                  <a:srgbClr val="0070C0"/>
                </a:solidFill>
                <a:latin typeface="+mn-lt"/>
              </a:rPr>
              <a:t>– created images and the counting results – </a:t>
            </a:r>
            <a:r>
              <a:rPr lang="en-US" sz="2800" b="1" u="sng" dirty="0">
                <a:solidFill>
                  <a:srgbClr val="FF0000"/>
                </a:solidFill>
                <a:latin typeface="+mn-lt"/>
              </a:rPr>
              <a:t>part 1 </a:t>
            </a:r>
            <a:endParaRPr kumimoji="0" lang="en-US" sz="2800" b="1" i="0" u="sng" strike="noStrike" kern="1200" cap="none" spc="0" normalizeH="0" baseline="0" noProof="0" dirty="0">
              <a:ln>
                <a:noFill/>
              </a:ln>
              <a:solidFill>
                <a:srgbClr val="FF0000"/>
              </a:solidFill>
              <a:effectLst/>
              <a:uLnTx/>
              <a:uFillTx/>
              <a:latin typeface="+mj-lt"/>
              <a:ea typeface="+mj-ea"/>
              <a:cs typeface="+mj-cs"/>
            </a:endParaRPr>
          </a:p>
        </p:txBody>
      </p:sp>
      <p:pic>
        <p:nvPicPr>
          <p:cNvPr id="9" name="Picture 8" descr="A group of white balls on a black background&#10;&#10;Description automatically generated">
            <a:extLst>
              <a:ext uri="{FF2B5EF4-FFF2-40B4-BE49-F238E27FC236}">
                <a16:creationId xmlns:a16="http://schemas.microsoft.com/office/drawing/2014/main" id="{882D1FDB-E573-7A4C-F91E-CF47F162CE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829" y="990669"/>
            <a:ext cx="3608962" cy="2706722"/>
          </a:xfrm>
          <a:prstGeom prst="rect">
            <a:avLst/>
          </a:prstGeom>
        </p:spPr>
      </p:pic>
      <p:sp>
        <p:nvSpPr>
          <p:cNvPr id="10" name="Rectangle 9">
            <a:extLst>
              <a:ext uri="{FF2B5EF4-FFF2-40B4-BE49-F238E27FC236}">
                <a16:creationId xmlns:a16="http://schemas.microsoft.com/office/drawing/2014/main" id="{AF672ED2-085B-38EF-419E-DE4BAEB34E17}"/>
              </a:ext>
            </a:extLst>
          </p:cNvPr>
          <p:cNvSpPr/>
          <p:nvPr/>
        </p:nvSpPr>
        <p:spPr>
          <a:xfrm>
            <a:off x="1070043" y="561435"/>
            <a:ext cx="1906621" cy="3878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Image241.bmp</a:t>
            </a:r>
            <a:endParaRPr lang="he-IL" dirty="0"/>
          </a:p>
        </p:txBody>
      </p:sp>
      <p:sp>
        <p:nvSpPr>
          <p:cNvPr id="11" name="Arrow: Right 10">
            <a:extLst>
              <a:ext uri="{FF2B5EF4-FFF2-40B4-BE49-F238E27FC236}">
                <a16:creationId xmlns:a16="http://schemas.microsoft.com/office/drawing/2014/main" id="{CAF4D9FE-7750-E40E-1A56-9785B11C61AF}"/>
              </a:ext>
            </a:extLst>
          </p:cNvPr>
          <p:cNvSpPr/>
          <p:nvPr/>
        </p:nvSpPr>
        <p:spPr>
          <a:xfrm>
            <a:off x="4182894" y="1964987"/>
            <a:ext cx="2178995" cy="5200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3" name="Picture 12">
            <a:extLst>
              <a:ext uri="{FF2B5EF4-FFF2-40B4-BE49-F238E27FC236}">
                <a16:creationId xmlns:a16="http://schemas.microsoft.com/office/drawing/2014/main" id="{411A33C1-8DAC-2C88-9226-BEC853165AC7}"/>
              </a:ext>
            </a:extLst>
          </p:cNvPr>
          <p:cNvPicPr>
            <a:picLocks noChangeAspect="1"/>
          </p:cNvPicPr>
          <p:nvPr/>
        </p:nvPicPr>
        <p:blipFill rotWithShape="1">
          <a:blip r:embed="rId3"/>
          <a:srcRect t="22872"/>
          <a:stretch/>
        </p:blipFill>
        <p:spPr>
          <a:xfrm>
            <a:off x="6643992" y="2074897"/>
            <a:ext cx="3988668" cy="410182"/>
          </a:xfrm>
          <a:prstGeom prst="rect">
            <a:avLst/>
          </a:prstGeom>
        </p:spPr>
      </p:pic>
    </p:spTree>
    <p:extLst>
      <p:ext uri="{BB962C8B-B14F-4D97-AF65-F5344CB8AC3E}">
        <p14:creationId xmlns:p14="http://schemas.microsoft.com/office/powerpoint/2010/main" val="3227565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CB7FED9-20EF-BF61-B4D8-7D6C0717E52C}"/>
              </a:ext>
            </a:extLst>
          </p:cNvPr>
          <p:cNvSpPr>
            <a:spLocks noGrp="1"/>
          </p:cNvSpPr>
          <p:nvPr>
            <p:ph type="sldNum" sz="quarter" idx="12"/>
          </p:nvPr>
        </p:nvSpPr>
        <p:spPr>
          <a:xfrm>
            <a:off x="11668328" y="0"/>
            <a:ext cx="523672" cy="320675"/>
          </a:xfrm>
        </p:spPr>
        <p:txBody>
          <a:bodyPr/>
          <a:lstStyle/>
          <a:p>
            <a:fld id="{81122904-1B5F-4679-B3DC-5E87602DE7DA}" type="slidenum">
              <a:rPr lang="he-IL" smtClean="0"/>
              <a:t>13</a:t>
            </a:fld>
            <a:endParaRPr lang="he-IL"/>
          </a:p>
        </p:txBody>
      </p:sp>
      <p:sp>
        <p:nvSpPr>
          <p:cNvPr id="7" name="Title 1">
            <a:extLst>
              <a:ext uri="{FF2B5EF4-FFF2-40B4-BE49-F238E27FC236}">
                <a16:creationId xmlns:a16="http://schemas.microsoft.com/office/drawing/2014/main" id="{C0AF825C-47C3-69A5-42DC-8C2EA9960728}"/>
              </a:ext>
            </a:extLst>
          </p:cNvPr>
          <p:cNvSpPr txBox="1">
            <a:spLocks/>
          </p:cNvSpPr>
          <p:nvPr/>
        </p:nvSpPr>
        <p:spPr>
          <a:xfrm>
            <a:off x="1606685" y="0"/>
            <a:ext cx="8978630" cy="520092"/>
          </a:xfrm>
          <a:prstGeom prst="rect">
            <a:avLst/>
          </a:prstGeom>
        </p:spPr>
        <p:txBody>
          <a:bodyPr vert="horz" lIns="91440" tIns="45720" rIns="91440" bIns="45720" rtlCol="1"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sng" strike="noStrike" kern="1200" cap="none" spc="0" normalizeH="0" baseline="0" noProof="0" dirty="0">
                <a:ln>
                  <a:noFill/>
                </a:ln>
                <a:solidFill>
                  <a:srgbClr val="0070C0"/>
                </a:solidFill>
                <a:effectLst/>
                <a:uLnTx/>
                <a:uFillTx/>
                <a:latin typeface="+mj-lt"/>
                <a:ea typeface="+mj-ea"/>
                <a:cs typeface="+mj-cs"/>
              </a:rPr>
              <a:t>24.7 </a:t>
            </a:r>
            <a:r>
              <a:rPr lang="en-US" sz="2800" b="1" u="sng" dirty="0">
                <a:solidFill>
                  <a:srgbClr val="0070C0"/>
                </a:solidFill>
                <a:latin typeface="+mn-lt"/>
              </a:rPr>
              <a:t>– created images and the counting results – </a:t>
            </a:r>
            <a:r>
              <a:rPr lang="en-US" sz="2800" b="1" u="sng" dirty="0">
                <a:solidFill>
                  <a:srgbClr val="FF0000"/>
                </a:solidFill>
                <a:latin typeface="+mn-lt"/>
              </a:rPr>
              <a:t>part 2 </a:t>
            </a:r>
            <a:endParaRPr kumimoji="0" lang="en-US" sz="2800" b="1" i="0" u="sng" strike="noStrike" kern="1200" cap="none" spc="0" normalizeH="0" baseline="0" noProof="0" dirty="0">
              <a:ln>
                <a:noFill/>
              </a:ln>
              <a:solidFill>
                <a:srgbClr val="FF0000"/>
              </a:solidFill>
              <a:effectLst/>
              <a:uLnTx/>
              <a:uFillTx/>
              <a:latin typeface="+mj-lt"/>
              <a:ea typeface="+mj-ea"/>
              <a:cs typeface="+mj-cs"/>
            </a:endParaRPr>
          </a:p>
        </p:txBody>
      </p:sp>
      <p:pic>
        <p:nvPicPr>
          <p:cNvPr id="9" name="Picture 8" descr="A group of cherry tomatoes&#10;&#10;Description automatically generated">
            <a:extLst>
              <a:ext uri="{FF2B5EF4-FFF2-40B4-BE49-F238E27FC236}">
                <a16:creationId xmlns:a16="http://schemas.microsoft.com/office/drawing/2014/main" id="{2E19636E-9CD2-5E1D-A825-2E8DB664E1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990668"/>
            <a:ext cx="3047619" cy="2285714"/>
          </a:xfrm>
          <a:prstGeom prst="rect">
            <a:avLst/>
          </a:prstGeom>
        </p:spPr>
      </p:pic>
      <p:sp>
        <p:nvSpPr>
          <p:cNvPr id="10" name="Rectangle 9">
            <a:extLst>
              <a:ext uri="{FF2B5EF4-FFF2-40B4-BE49-F238E27FC236}">
                <a16:creationId xmlns:a16="http://schemas.microsoft.com/office/drawing/2014/main" id="{BFFC8DBA-BE63-7DF7-7FD0-AF9CB4DED49A}"/>
              </a:ext>
            </a:extLst>
          </p:cNvPr>
          <p:cNvSpPr/>
          <p:nvPr/>
        </p:nvSpPr>
        <p:spPr>
          <a:xfrm>
            <a:off x="1275754" y="568393"/>
            <a:ext cx="2324910" cy="3878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Image242_color.bmp</a:t>
            </a:r>
            <a:endParaRPr lang="he-IL" dirty="0"/>
          </a:p>
        </p:txBody>
      </p:sp>
      <p:pic>
        <p:nvPicPr>
          <p:cNvPr id="12" name="Picture 11">
            <a:extLst>
              <a:ext uri="{FF2B5EF4-FFF2-40B4-BE49-F238E27FC236}">
                <a16:creationId xmlns:a16="http://schemas.microsoft.com/office/drawing/2014/main" id="{88B6228A-51E4-CDF0-6AD6-4BDC72BA53F6}"/>
              </a:ext>
            </a:extLst>
          </p:cNvPr>
          <p:cNvPicPr>
            <a:picLocks noChangeAspect="1"/>
          </p:cNvPicPr>
          <p:nvPr/>
        </p:nvPicPr>
        <p:blipFill>
          <a:blip r:embed="rId3"/>
          <a:stretch>
            <a:fillRect/>
          </a:stretch>
        </p:blipFill>
        <p:spPr>
          <a:xfrm>
            <a:off x="1008240" y="3310767"/>
            <a:ext cx="2686265" cy="2020249"/>
          </a:xfrm>
          <a:prstGeom prst="rect">
            <a:avLst/>
          </a:prstGeom>
        </p:spPr>
      </p:pic>
      <p:sp>
        <p:nvSpPr>
          <p:cNvPr id="13" name="Arrow: Right 12">
            <a:extLst>
              <a:ext uri="{FF2B5EF4-FFF2-40B4-BE49-F238E27FC236}">
                <a16:creationId xmlns:a16="http://schemas.microsoft.com/office/drawing/2014/main" id="{7785E605-552C-D1D6-4187-952A3A379352}"/>
              </a:ext>
            </a:extLst>
          </p:cNvPr>
          <p:cNvSpPr/>
          <p:nvPr/>
        </p:nvSpPr>
        <p:spPr>
          <a:xfrm>
            <a:off x="0" y="1789889"/>
            <a:ext cx="914400" cy="5447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input</a:t>
            </a:r>
            <a:endParaRPr lang="he-IL" dirty="0"/>
          </a:p>
        </p:txBody>
      </p:sp>
      <p:sp>
        <p:nvSpPr>
          <p:cNvPr id="14" name="Arrow: Right 13">
            <a:extLst>
              <a:ext uri="{FF2B5EF4-FFF2-40B4-BE49-F238E27FC236}">
                <a16:creationId xmlns:a16="http://schemas.microsoft.com/office/drawing/2014/main" id="{1B720FA0-88B8-5F48-D8C2-266E30CF05EC}"/>
              </a:ext>
            </a:extLst>
          </p:cNvPr>
          <p:cNvSpPr/>
          <p:nvPr/>
        </p:nvSpPr>
        <p:spPr>
          <a:xfrm>
            <a:off x="4066161" y="1692613"/>
            <a:ext cx="2029839" cy="6420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6" name="Picture 15" descr="A group of tomatoes on a white surface&#10;&#10;Description automatically generated">
            <a:extLst>
              <a:ext uri="{FF2B5EF4-FFF2-40B4-BE49-F238E27FC236}">
                <a16:creationId xmlns:a16="http://schemas.microsoft.com/office/drawing/2014/main" id="{8760B53F-B913-4926-28C6-8ABD471057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6247" y="1010176"/>
            <a:ext cx="3048000" cy="2286000"/>
          </a:xfrm>
          <a:prstGeom prst="rect">
            <a:avLst/>
          </a:prstGeom>
        </p:spPr>
      </p:pic>
      <p:sp>
        <p:nvSpPr>
          <p:cNvPr id="17" name="Rectangle 16">
            <a:extLst>
              <a:ext uri="{FF2B5EF4-FFF2-40B4-BE49-F238E27FC236}">
                <a16:creationId xmlns:a16="http://schemas.microsoft.com/office/drawing/2014/main" id="{6E0213EC-3172-8056-B33D-A9C63724BD6A}"/>
              </a:ext>
            </a:extLst>
          </p:cNvPr>
          <p:cNvSpPr/>
          <p:nvPr/>
        </p:nvSpPr>
        <p:spPr>
          <a:xfrm>
            <a:off x="6567792" y="561435"/>
            <a:ext cx="2324910" cy="3878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Image242_gray.bmp</a:t>
            </a:r>
            <a:endParaRPr lang="he-IL" dirty="0"/>
          </a:p>
        </p:txBody>
      </p:sp>
      <p:sp>
        <p:nvSpPr>
          <p:cNvPr id="20" name="Arrow: Right 19">
            <a:extLst>
              <a:ext uri="{FF2B5EF4-FFF2-40B4-BE49-F238E27FC236}">
                <a16:creationId xmlns:a16="http://schemas.microsoft.com/office/drawing/2014/main" id="{DC2556DF-716A-4257-1364-C1144D6B34A5}"/>
              </a:ext>
            </a:extLst>
          </p:cNvPr>
          <p:cNvSpPr/>
          <p:nvPr/>
        </p:nvSpPr>
        <p:spPr>
          <a:xfrm rot="5400000">
            <a:off x="8398705" y="3623553"/>
            <a:ext cx="1156607" cy="6420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2" name="Picture 21" descr="A screenshot of a video game&#10;&#10;Description automatically generated">
            <a:extLst>
              <a:ext uri="{FF2B5EF4-FFF2-40B4-BE49-F238E27FC236}">
                <a16:creationId xmlns:a16="http://schemas.microsoft.com/office/drawing/2014/main" id="{D142E089-E0E6-6864-15F8-3D814359C3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20328" y="4592956"/>
            <a:ext cx="3048000" cy="2286000"/>
          </a:xfrm>
          <a:prstGeom prst="rect">
            <a:avLst/>
          </a:prstGeom>
        </p:spPr>
      </p:pic>
      <p:pic>
        <p:nvPicPr>
          <p:cNvPr id="24" name="Picture 23">
            <a:extLst>
              <a:ext uri="{FF2B5EF4-FFF2-40B4-BE49-F238E27FC236}">
                <a16:creationId xmlns:a16="http://schemas.microsoft.com/office/drawing/2014/main" id="{B6714FB7-C030-02DE-034D-740B5BB80DB0}"/>
              </a:ext>
            </a:extLst>
          </p:cNvPr>
          <p:cNvPicPr>
            <a:picLocks noChangeAspect="1"/>
          </p:cNvPicPr>
          <p:nvPr/>
        </p:nvPicPr>
        <p:blipFill rotWithShape="1">
          <a:blip r:embed="rId6"/>
          <a:srcRect t="14535" b="21366"/>
          <a:stretch/>
        </p:blipFill>
        <p:spPr>
          <a:xfrm>
            <a:off x="2774205" y="6439711"/>
            <a:ext cx="4956042" cy="291829"/>
          </a:xfrm>
          <a:prstGeom prst="rect">
            <a:avLst/>
          </a:prstGeom>
        </p:spPr>
      </p:pic>
      <p:sp>
        <p:nvSpPr>
          <p:cNvPr id="25" name="Arrow: Left-Right 24">
            <a:extLst>
              <a:ext uri="{FF2B5EF4-FFF2-40B4-BE49-F238E27FC236}">
                <a16:creationId xmlns:a16="http://schemas.microsoft.com/office/drawing/2014/main" id="{C0C47966-5D99-7A99-DF49-84C7E426DAE9}"/>
              </a:ext>
            </a:extLst>
          </p:cNvPr>
          <p:cNvSpPr/>
          <p:nvPr/>
        </p:nvSpPr>
        <p:spPr>
          <a:xfrm>
            <a:off x="7777264" y="6342433"/>
            <a:ext cx="796047" cy="48638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775979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B64A9E7-1774-D09A-D15F-662AA275F0E5}"/>
              </a:ext>
            </a:extLst>
          </p:cNvPr>
          <p:cNvSpPr>
            <a:spLocks noGrp="1"/>
          </p:cNvSpPr>
          <p:nvPr>
            <p:ph type="sldNum" sz="quarter" idx="12"/>
          </p:nvPr>
        </p:nvSpPr>
        <p:spPr>
          <a:xfrm>
            <a:off x="11804515" y="0"/>
            <a:ext cx="387485" cy="379041"/>
          </a:xfrm>
        </p:spPr>
        <p:txBody>
          <a:bodyPr/>
          <a:lstStyle/>
          <a:p>
            <a:fld id="{81122904-1B5F-4679-B3DC-5E87602DE7DA}" type="slidenum">
              <a:rPr lang="he-IL" smtClean="0"/>
              <a:t>14</a:t>
            </a:fld>
            <a:endParaRPr lang="he-IL"/>
          </a:p>
        </p:txBody>
      </p:sp>
      <p:pic>
        <p:nvPicPr>
          <p:cNvPr id="6" name="Picture 5">
            <a:extLst>
              <a:ext uri="{FF2B5EF4-FFF2-40B4-BE49-F238E27FC236}">
                <a16:creationId xmlns:a16="http://schemas.microsoft.com/office/drawing/2014/main" id="{280B2ECF-1F1E-A5B5-0F2D-4670E1BCEF09}"/>
              </a:ext>
            </a:extLst>
          </p:cNvPr>
          <p:cNvPicPr>
            <a:picLocks noChangeAspect="1"/>
          </p:cNvPicPr>
          <p:nvPr/>
        </p:nvPicPr>
        <p:blipFill>
          <a:blip r:embed="rId2"/>
          <a:stretch>
            <a:fillRect/>
          </a:stretch>
        </p:blipFill>
        <p:spPr>
          <a:xfrm>
            <a:off x="183811" y="1361872"/>
            <a:ext cx="5025511" cy="5496128"/>
          </a:xfrm>
          <a:prstGeom prst="rect">
            <a:avLst/>
          </a:prstGeom>
        </p:spPr>
      </p:pic>
      <p:sp>
        <p:nvSpPr>
          <p:cNvPr id="7" name="Title 1">
            <a:extLst>
              <a:ext uri="{FF2B5EF4-FFF2-40B4-BE49-F238E27FC236}">
                <a16:creationId xmlns:a16="http://schemas.microsoft.com/office/drawing/2014/main" id="{AED5F5AC-16B6-F5CB-80F3-FB4E4A015A26}"/>
              </a:ext>
            </a:extLst>
          </p:cNvPr>
          <p:cNvSpPr txBox="1">
            <a:spLocks/>
          </p:cNvSpPr>
          <p:nvPr/>
        </p:nvSpPr>
        <p:spPr>
          <a:xfrm>
            <a:off x="2847772" y="-70526"/>
            <a:ext cx="6496455" cy="520092"/>
          </a:xfrm>
          <a:prstGeom prst="rect">
            <a:avLst/>
          </a:prstGeom>
        </p:spPr>
        <p:txBody>
          <a:bodyPr vert="horz" lIns="91440" tIns="45720" rIns="91440" bIns="45720" rtlCol="1"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sng" strike="noStrike" kern="1200" cap="none" spc="0" normalizeH="0" baseline="0" noProof="0" dirty="0">
                <a:ln>
                  <a:noFill/>
                </a:ln>
                <a:solidFill>
                  <a:srgbClr val="0070C0"/>
                </a:solidFill>
                <a:effectLst/>
                <a:uLnTx/>
                <a:uFillTx/>
                <a:latin typeface="+mj-lt"/>
                <a:ea typeface="+mj-ea"/>
                <a:cs typeface="+mj-cs"/>
              </a:rPr>
              <a:t>24.7 </a:t>
            </a:r>
            <a:r>
              <a:rPr lang="en-US" sz="2800" b="1" u="sng" dirty="0">
                <a:solidFill>
                  <a:srgbClr val="0070C0"/>
                </a:solidFill>
                <a:latin typeface="+mn-lt"/>
              </a:rPr>
              <a:t>– created images' profiles– </a:t>
            </a:r>
            <a:r>
              <a:rPr lang="en-US" sz="2800" b="1" u="sng" dirty="0">
                <a:solidFill>
                  <a:srgbClr val="FF0000"/>
                </a:solidFill>
                <a:latin typeface="+mn-lt"/>
              </a:rPr>
              <a:t>part 2 </a:t>
            </a:r>
            <a:endParaRPr kumimoji="0" lang="en-US" sz="2800" b="1" i="0" u="sng" strike="noStrike" kern="1200" cap="none" spc="0" normalizeH="0" baseline="0" noProof="0" dirty="0">
              <a:ln>
                <a:noFill/>
              </a:ln>
              <a:solidFill>
                <a:srgbClr val="FF0000"/>
              </a:solidFill>
              <a:effectLst/>
              <a:uLnTx/>
              <a:uFillTx/>
              <a:latin typeface="+mj-lt"/>
              <a:ea typeface="+mj-ea"/>
              <a:cs typeface="+mj-cs"/>
            </a:endParaRPr>
          </a:p>
        </p:txBody>
      </p:sp>
      <p:pic>
        <p:nvPicPr>
          <p:cNvPr id="11" name="Picture 10">
            <a:extLst>
              <a:ext uri="{FF2B5EF4-FFF2-40B4-BE49-F238E27FC236}">
                <a16:creationId xmlns:a16="http://schemas.microsoft.com/office/drawing/2014/main" id="{2EC0CCDB-B747-83CB-60D8-529B6C8BF6EC}"/>
              </a:ext>
            </a:extLst>
          </p:cNvPr>
          <p:cNvPicPr>
            <a:picLocks noChangeAspect="1"/>
          </p:cNvPicPr>
          <p:nvPr/>
        </p:nvPicPr>
        <p:blipFill>
          <a:blip r:embed="rId3"/>
          <a:stretch>
            <a:fillRect/>
          </a:stretch>
        </p:blipFill>
        <p:spPr>
          <a:xfrm>
            <a:off x="6982680" y="1264725"/>
            <a:ext cx="5209320" cy="5602799"/>
          </a:xfrm>
          <a:prstGeom prst="rect">
            <a:avLst/>
          </a:prstGeom>
        </p:spPr>
      </p:pic>
      <p:sp>
        <p:nvSpPr>
          <p:cNvPr id="12" name="Arrow: Right 11">
            <a:extLst>
              <a:ext uri="{FF2B5EF4-FFF2-40B4-BE49-F238E27FC236}">
                <a16:creationId xmlns:a16="http://schemas.microsoft.com/office/drawing/2014/main" id="{3807CE8F-7F08-A738-87F4-CCE61A671C61}"/>
              </a:ext>
            </a:extLst>
          </p:cNvPr>
          <p:cNvSpPr/>
          <p:nvPr/>
        </p:nvSpPr>
        <p:spPr>
          <a:xfrm>
            <a:off x="5385750" y="3429000"/>
            <a:ext cx="1420502" cy="87548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868358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D5C374-E6CC-D902-3A31-B15EEE7CD9E3}"/>
              </a:ext>
            </a:extLst>
          </p:cNvPr>
          <p:cNvSpPr>
            <a:spLocks noGrp="1"/>
          </p:cNvSpPr>
          <p:nvPr>
            <p:ph type="sldNum" sz="quarter" idx="12"/>
          </p:nvPr>
        </p:nvSpPr>
        <p:spPr>
          <a:xfrm>
            <a:off x="11736421" y="0"/>
            <a:ext cx="455579" cy="365125"/>
          </a:xfrm>
        </p:spPr>
        <p:txBody>
          <a:bodyPr/>
          <a:lstStyle/>
          <a:p>
            <a:fld id="{81122904-1B5F-4679-B3DC-5E87602DE7DA}" type="slidenum">
              <a:rPr lang="he-IL" smtClean="0"/>
              <a:t>15</a:t>
            </a:fld>
            <a:endParaRPr lang="he-IL"/>
          </a:p>
        </p:txBody>
      </p:sp>
      <p:sp>
        <p:nvSpPr>
          <p:cNvPr id="5" name="Title 1">
            <a:extLst>
              <a:ext uri="{FF2B5EF4-FFF2-40B4-BE49-F238E27FC236}">
                <a16:creationId xmlns:a16="http://schemas.microsoft.com/office/drawing/2014/main" id="{2E143973-1542-AF35-B6F0-60E313A6DCAA}"/>
              </a:ext>
            </a:extLst>
          </p:cNvPr>
          <p:cNvSpPr txBox="1">
            <a:spLocks/>
          </p:cNvSpPr>
          <p:nvPr/>
        </p:nvSpPr>
        <p:spPr>
          <a:xfrm>
            <a:off x="2847772" y="-70526"/>
            <a:ext cx="6496455" cy="520092"/>
          </a:xfrm>
          <a:prstGeom prst="rect">
            <a:avLst/>
          </a:prstGeom>
        </p:spPr>
        <p:txBody>
          <a:bodyPr vert="horz" lIns="91440" tIns="45720" rIns="91440" bIns="45720" rtlCol="1"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sng" strike="noStrike" kern="1200" cap="none" spc="0" normalizeH="0" baseline="0" noProof="0" dirty="0">
                <a:ln>
                  <a:noFill/>
                </a:ln>
                <a:solidFill>
                  <a:srgbClr val="0070C0"/>
                </a:solidFill>
                <a:effectLst/>
                <a:uLnTx/>
                <a:uFillTx/>
                <a:latin typeface="+mj-lt"/>
                <a:ea typeface="+mj-ea"/>
                <a:cs typeface="+mj-cs"/>
              </a:rPr>
              <a:t>24.7 </a:t>
            </a:r>
            <a:r>
              <a:rPr lang="en-US" sz="2800" b="1" u="sng" dirty="0">
                <a:solidFill>
                  <a:srgbClr val="0070C0"/>
                </a:solidFill>
                <a:latin typeface="+mn-lt"/>
              </a:rPr>
              <a:t>– created images' profiles– </a:t>
            </a:r>
            <a:r>
              <a:rPr lang="en-US" sz="2800" b="1" u="sng" dirty="0">
                <a:solidFill>
                  <a:srgbClr val="FF0000"/>
                </a:solidFill>
                <a:latin typeface="+mn-lt"/>
              </a:rPr>
              <a:t>part 3 </a:t>
            </a:r>
            <a:endParaRPr kumimoji="0" lang="en-US" sz="2800" b="1" i="0" u="sng" strike="noStrike" kern="1200" cap="none" spc="0" normalizeH="0" baseline="0" noProof="0" dirty="0">
              <a:ln>
                <a:noFill/>
              </a:ln>
              <a:solidFill>
                <a:srgbClr val="FF0000"/>
              </a:solidFill>
              <a:effectLst/>
              <a:uLnTx/>
              <a:uFillTx/>
              <a:latin typeface="+mj-lt"/>
              <a:ea typeface="+mj-ea"/>
              <a:cs typeface="+mj-cs"/>
            </a:endParaRPr>
          </a:p>
        </p:txBody>
      </p:sp>
      <p:pic>
        <p:nvPicPr>
          <p:cNvPr id="8" name="Picture 7">
            <a:extLst>
              <a:ext uri="{FF2B5EF4-FFF2-40B4-BE49-F238E27FC236}">
                <a16:creationId xmlns:a16="http://schemas.microsoft.com/office/drawing/2014/main" id="{7DA6D640-7596-EFDE-BA6D-FC25DC6AC669}"/>
              </a:ext>
            </a:extLst>
          </p:cNvPr>
          <p:cNvPicPr>
            <a:picLocks noChangeAspect="1"/>
          </p:cNvPicPr>
          <p:nvPr/>
        </p:nvPicPr>
        <p:blipFill>
          <a:blip r:embed="rId2"/>
          <a:stretch>
            <a:fillRect/>
          </a:stretch>
        </p:blipFill>
        <p:spPr>
          <a:xfrm>
            <a:off x="3339931" y="532893"/>
            <a:ext cx="5648325" cy="6200775"/>
          </a:xfrm>
          <a:prstGeom prst="rect">
            <a:avLst/>
          </a:prstGeom>
        </p:spPr>
      </p:pic>
    </p:spTree>
    <p:extLst>
      <p:ext uri="{BB962C8B-B14F-4D97-AF65-F5344CB8AC3E}">
        <p14:creationId xmlns:p14="http://schemas.microsoft.com/office/powerpoint/2010/main" val="1887125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5C01DF-E57C-DC15-BFA4-3D73DD41FDE9}"/>
              </a:ext>
            </a:extLst>
          </p:cNvPr>
          <p:cNvSpPr>
            <a:spLocks noGrp="1"/>
          </p:cNvSpPr>
          <p:nvPr>
            <p:ph type="sldNum" sz="quarter" idx="12"/>
          </p:nvPr>
        </p:nvSpPr>
        <p:spPr>
          <a:xfrm>
            <a:off x="11697511" y="0"/>
            <a:ext cx="494489" cy="365125"/>
          </a:xfrm>
        </p:spPr>
        <p:txBody>
          <a:bodyPr/>
          <a:lstStyle/>
          <a:p>
            <a:fld id="{81122904-1B5F-4679-B3DC-5E87602DE7DA}" type="slidenum">
              <a:rPr lang="he-IL" sz="1400" smtClean="0"/>
              <a:t>16</a:t>
            </a:fld>
            <a:endParaRPr lang="he-IL" sz="1400"/>
          </a:p>
        </p:txBody>
      </p:sp>
      <p:sp>
        <p:nvSpPr>
          <p:cNvPr id="5" name="Content Placeholder 2">
            <a:extLst>
              <a:ext uri="{FF2B5EF4-FFF2-40B4-BE49-F238E27FC236}">
                <a16:creationId xmlns:a16="http://schemas.microsoft.com/office/drawing/2014/main" id="{238DA895-B942-3435-647E-3F0F2C7AD902}"/>
              </a:ext>
            </a:extLst>
          </p:cNvPr>
          <p:cNvSpPr>
            <a:spLocks noGrp="1"/>
          </p:cNvSpPr>
          <p:nvPr>
            <p:ph idx="1"/>
          </p:nvPr>
        </p:nvSpPr>
        <p:spPr>
          <a:xfrm>
            <a:off x="1971203" y="1078233"/>
            <a:ext cx="7886700" cy="4351338"/>
          </a:xfrm>
        </p:spPr>
        <p:txBody>
          <a:bodyPr>
            <a:normAutofit/>
          </a:bodyPr>
          <a:lstStyle/>
          <a:p>
            <a:pPr algn="l" rtl="0"/>
            <a:r>
              <a:rPr lang="en-US" dirty="0"/>
              <a:t>How to count similar objects in ones picture</a:t>
            </a:r>
          </a:p>
          <a:p>
            <a:pPr algn="l" rtl="0">
              <a:buNone/>
            </a:pPr>
            <a:r>
              <a:rPr lang="en-US" dirty="0"/>
              <a:t>   This method works with a few condition:</a:t>
            </a:r>
          </a:p>
          <a:p>
            <a:pPr lvl="1" algn="l" rtl="0"/>
            <a:r>
              <a:rPr lang="en-US" dirty="0"/>
              <a:t>Same objects sizes </a:t>
            </a:r>
          </a:p>
          <a:p>
            <a:pPr lvl="1" algn="l" rtl="0"/>
            <a:r>
              <a:rPr lang="en-US" dirty="0"/>
              <a:t>Same objects color</a:t>
            </a:r>
          </a:p>
          <a:p>
            <a:pPr lvl="1" algn="l" rtl="0"/>
            <a:r>
              <a:rPr lang="en-US" dirty="0"/>
              <a:t>The objects should be as whole and not sliced in the middle with the same kind of object.</a:t>
            </a:r>
          </a:p>
          <a:p>
            <a:pPr algn="l" rtl="0"/>
            <a:r>
              <a:rPr lang="en-US" dirty="0"/>
              <a:t>If the objects are approximate Same size and color we are getting results near the accepted ones</a:t>
            </a:r>
          </a:p>
          <a:p>
            <a:pPr algn="l" rtl="0">
              <a:buNone/>
            </a:pPr>
            <a:endParaRPr lang="en-US" dirty="0"/>
          </a:p>
          <a:p>
            <a:pPr algn="l" rtl="0">
              <a:buNone/>
            </a:pPr>
            <a:endParaRPr lang="he-IL" dirty="0">
              <a:solidFill>
                <a:srgbClr val="FF0000"/>
              </a:solidFill>
            </a:endParaRPr>
          </a:p>
        </p:txBody>
      </p:sp>
      <p:sp>
        <p:nvSpPr>
          <p:cNvPr id="6" name="Title 1">
            <a:extLst>
              <a:ext uri="{FF2B5EF4-FFF2-40B4-BE49-F238E27FC236}">
                <a16:creationId xmlns:a16="http://schemas.microsoft.com/office/drawing/2014/main" id="{8A284EDE-BCB6-518E-BA0F-3634CA3B832C}"/>
              </a:ext>
            </a:extLst>
          </p:cNvPr>
          <p:cNvSpPr txBox="1">
            <a:spLocks/>
          </p:cNvSpPr>
          <p:nvPr/>
        </p:nvSpPr>
        <p:spPr>
          <a:xfrm>
            <a:off x="3839993" y="105079"/>
            <a:ext cx="4331241" cy="520092"/>
          </a:xfrm>
          <a:prstGeom prst="rect">
            <a:avLst/>
          </a:prstGeom>
        </p:spPr>
        <p:txBody>
          <a:bodyPr vert="horz" lIns="91440" tIns="45720" rIns="91440" bIns="45720" rtlCol="1"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sng" strike="noStrike" kern="1200" cap="none" spc="0" normalizeH="0" baseline="0" noProof="0" dirty="0">
                <a:ln>
                  <a:noFill/>
                </a:ln>
                <a:solidFill>
                  <a:srgbClr val="0070C0"/>
                </a:solidFill>
                <a:effectLst/>
                <a:uLnTx/>
                <a:uFillTx/>
                <a:latin typeface="+mj-lt"/>
                <a:ea typeface="+mj-ea"/>
                <a:cs typeface="+mj-cs"/>
              </a:rPr>
              <a:t>24.8 </a:t>
            </a:r>
            <a:r>
              <a:rPr lang="en-US" sz="2800" b="1" u="sng" dirty="0">
                <a:solidFill>
                  <a:srgbClr val="0070C0"/>
                </a:solidFill>
                <a:latin typeface="+mn-lt"/>
              </a:rPr>
              <a:t>– what did we learn?</a:t>
            </a:r>
            <a:endParaRPr kumimoji="0" lang="en-US" sz="2800" b="1" i="0" u="sng" strike="noStrike" kern="1200" cap="none" spc="0" normalizeH="0" baseline="0" noProof="0" dirty="0">
              <a:ln>
                <a:noFill/>
              </a:ln>
              <a:solidFill>
                <a:srgbClr val="FF0000"/>
              </a:solidFill>
              <a:effectLst/>
              <a:uLnTx/>
              <a:uFillTx/>
              <a:latin typeface="+mj-lt"/>
              <a:ea typeface="+mj-ea"/>
              <a:cs typeface="+mj-cs"/>
            </a:endParaRPr>
          </a:p>
        </p:txBody>
      </p:sp>
    </p:spTree>
    <p:extLst>
      <p:ext uri="{BB962C8B-B14F-4D97-AF65-F5344CB8AC3E}">
        <p14:creationId xmlns:p14="http://schemas.microsoft.com/office/powerpoint/2010/main" val="1574923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F4EA96-6FC4-AA11-7BE8-2F2E1A3BE70C}"/>
              </a:ext>
            </a:extLst>
          </p:cNvPr>
          <p:cNvPicPr>
            <a:picLocks noChangeAspect="1"/>
          </p:cNvPicPr>
          <p:nvPr/>
        </p:nvPicPr>
        <p:blipFill rotWithShape="1">
          <a:blip r:embed="rId2"/>
          <a:srcRect b="2011"/>
          <a:stretch/>
        </p:blipFill>
        <p:spPr>
          <a:xfrm>
            <a:off x="1357068" y="97706"/>
            <a:ext cx="9477862" cy="5668123"/>
          </a:xfrm>
          <a:prstGeom prst="rect">
            <a:avLst/>
          </a:prstGeom>
        </p:spPr>
      </p:pic>
      <p:sp>
        <p:nvSpPr>
          <p:cNvPr id="6" name="Slide Number Placeholder 5">
            <a:extLst>
              <a:ext uri="{FF2B5EF4-FFF2-40B4-BE49-F238E27FC236}">
                <a16:creationId xmlns:a16="http://schemas.microsoft.com/office/drawing/2014/main" id="{E94176B5-AAD4-22BD-CD51-9CB82B99CD23}"/>
              </a:ext>
            </a:extLst>
          </p:cNvPr>
          <p:cNvSpPr>
            <a:spLocks noGrp="1"/>
          </p:cNvSpPr>
          <p:nvPr>
            <p:ph type="sldNum" sz="quarter" idx="12"/>
          </p:nvPr>
        </p:nvSpPr>
        <p:spPr>
          <a:xfrm>
            <a:off x="11833698" y="0"/>
            <a:ext cx="358302" cy="365125"/>
          </a:xfrm>
        </p:spPr>
        <p:txBody>
          <a:bodyPr/>
          <a:lstStyle/>
          <a:p>
            <a:fld id="{81122904-1B5F-4679-B3DC-5E87602DE7DA}" type="slidenum">
              <a:rPr lang="he-IL" sz="1400" smtClean="0"/>
              <a:t>2</a:t>
            </a:fld>
            <a:endParaRPr lang="he-IL" sz="1400"/>
          </a:p>
        </p:txBody>
      </p:sp>
      <p:sp>
        <p:nvSpPr>
          <p:cNvPr id="4" name="Rectangle 3">
            <a:extLst>
              <a:ext uri="{FF2B5EF4-FFF2-40B4-BE49-F238E27FC236}">
                <a16:creationId xmlns:a16="http://schemas.microsoft.com/office/drawing/2014/main" id="{C731E78C-DC61-F5C6-600D-1C1C6DAB8F4F}"/>
              </a:ext>
            </a:extLst>
          </p:cNvPr>
          <p:cNvSpPr/>
          <p:nvPr/>
        </p:nvSpPr>
        <p:spPr>
          <a:xfrm>
            <a:off x="998706" y="5884806"/>
            <a:ext cx="10194587" cy="8754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Pay attention : due to the complexity of the code and the complexity of the order of operations in the code – the functions will be explained first and only after that the connectivity to the task will be explained. Every function will be explained as an “isolated part” of the entire program.  </a:t>
            </a:r>
            <a:endParaRPr lang="he-IL" b="1" dirty="0">
              <a:solidFill>
                <a:srgbClr val="FFFF00"/>
              </a:solidFill>
            </a:endParaRPr>
          </a:p>
        </p:txBody>
      </p:sp>
    </p:spTree>
    <p:extLst>
      <p:ext uri="{BB962C8B-B14F-4D97-AF65-F5344CB8AC3E}">
        <p14:creationId xmlns:p14="http://schemas.microsoft.com/office/powerpoint/2010/main" val="3310269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E742A28E-11A4-D8DE-FFF8-A0991591C77A}"/>
              </a:ext>
            </a:extLst>
          </p:cNvPr>
          <p:cNvSpPr>
            <a:spLocks noGrp="1"/>
          </p:cNvSpPr>
          <p:nvPr>
            <p:ph type="sldNum" sz="quarter" idx="12"/>
          </p:nvPr>
        </p:nvSpPr>
        <p:spPr>
          <a:xfrm>
            <a:off x="11833698" y="0"/>
            <a:ext cx="358302" cy="365125"/>
          </a:xfrm>
        </p:spPr>
        <p:txBody>
          <a:bodyPr/>
          <a:lstStyle/>
          <a:p>
            <a:fld id="{81122904-1B5F-4679-B3DC-5E87602DE7DA}" type="slidenum">
              <a:rPr lang="he-IL" sz="1400" smtClean="0"/>
              <a:t>3</a:t>
            </a:fld>
            <a:endParaRPr lang="he-IL" sz="1400"/>
          </a:p>
        </p:txBody>
      </p:sp>
      <p:pic>
        <p:nvPicPr>
          <p:cNvPr id="33" name="Picture 32">
            <a:extLst>
              <a:ext uri="{FF2B5EF4-FFF2-40B4-BE49-F238E27FC236}">
                <a16:creationId xmlns:a16="http://schemas.microsoft.com/office/drawing/2014/main" id="{15059BAA-3464-0CDF-EFAD-2C369D8AD962}"/>
              </a:ext>
            </a:extLst>
          </p:cNvPr>
          <p:cNvPicPr>
            <a:picLocks noChangeAspect="1"/>
          </p:cNvPicPr>
          <p:nvPr/>
        </p:nvPicPr>
        <p:blipFill>
          <a:blip r:embed="rId2"/>
          <a:stretch>
            <a:fillRect/>
          </a:stretch>
        </p:blipFill>
        <p:spPr>
          <a:xfrm>
            <a:off x="0" y="1091283"/>
            <a:ext cx="10648950" cy="3400425"/>
          </a:xfrm>
          <a:prstGeom prst="rect">
            <a:avLst/>
          </a:prstGeom>
        </p:spPr>
      </p:pic>
      <p:sp>
        <p:nvSpPr>
          <p:cNvPr id="2" name="Title 1">
            <a:extLst>
              <a:ext uri="{FF2B5EF4-FFF2-40B4-BE49-F238E27FC236}">
                <a16:creationId xmlns:a16="http://schemas.microsoft.com/office/drawing/2014/main" id="{77BC767D-A646-A503-C483-FF5C02924A75}"/>
              </a:ext>
            </a:extLst>
          </p:cNvPr>
          <p:cNvSpPr txBox="1">
            <a:spLocks/>
          </p:cNvSpPr>
          <p:nvPr/>
        </p:nvSpPr>
        <p:spPr>
          <a:xfrm>
            <a:off x="3441159" y="0"/>
            <a:ext cx="5309681" cy="539595"/>
          </a:xfrm>
          <a:prstGeom prst="rect">
            <a:avLst/>
          </a:prstGeom>
        </p:spPr>
        <p:txBody>
          <a:bodyPr vert="horz" lIns="91440" tIns="45720" rIns="91440" bIns="45720" rtlCol="1"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sng" strike="noStrike" kern="1200" cap="none" spc="0" normalizeH="0" baseline="0" noProof="0" dirty="0">
                <a:ln>
                  <a:noFill/>
                </a:ln>
                <a:solidFill>
                  <a:srgbClr val="0070C0"/>
                </a:solidFill>
                <a:effectLst/>
                <a:uLnTx/>
                <a:uFillTx/>
                <a:latin typeface="+mj-lt"/>
                <a:ea typeface="+mj-ea"/>
                <a:cs typeface="+mj-cs"/>
              </a:rPr>
              <a:t>24.1 </a:t>
            </a:r>
            <a:r>
              <a:rPr lang="en-US" sz="2800" b="1" u="sng" dirty="0">
                <a:solidFill>
                  <a:srgbClr val="0070C0"/>
                </a:solidFill>
                <a:latin typeface="+mn-lt"/>
              </a:rPr>
              <a:t>– “DrawGaussian” function </a:t>
            </a:r>
            <a:endParaRPr kumimoji="0" lang="en-US" sz="2800" b="1" i="0" u="sng" strike="noStrike" kern="1200" cap="none" spc="0" normalizeH="0" baseline="0" noProof="0" dirty="0">
              <a:ln>
                <a:noFill/>
              </a:ln>
              <a:solidFill>
                <a:srgbClr val="0070C0"/>
              </a:solidFill>
              <a:effectLst/>
              <a:uLnTx/>
              <a:uFillTx/>
              <a:latin typeface="+mj-lt"/>
              <a:ea typeface="+mj-ea"/>
              <a:cs typeface="+mj-cs"/>
            </a:endParaRPr>
          </a:p>
        </p:txBody>
      </p:sp>
      <p:sp>
        <p:nvSpPr>
          <p:cNvPr id="7" name="TextBox 6">
            <a:extLst>
              <a:ext uri="{FF2B5EF4-FFF2-40B4-BE49-F238E27FC236}">
                <a16:creationId xmlns:a16="http://schemas.microsoft.com/office/drawing/2014/main" id="{6BE786D9-2E8F-350F-8216-CD4BBF1C8BB4}"/>
              </a:ext>
            </a:extLst>
          </p:cNvPr>
          <p:cNvSpPr txBox="1"/>
          <p:nvPr/>
        </p:nvSpPr>
        <p:spPr>
          <a:xfrm>
            <a:off x="448280" y="539595"/>
            <a:ext cx="11295437"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dirty="0"/>
              <a:t>The DrawGaussian function is designed to add a Gaussian distribution to an image at specified coordinates.</a:t>
            </a:r>
            <a:endParaRPr lang="he-IL" b="1" dirty="0"/>
          </a:p>
        </p:txBody>
      </p:sp>
      <p:sp>
        <p:nvSpPr>
          <p:cNvPr id="9" name="TextBox 8">
            <a:extLst>
              <a:ext uri="{FF2B5EF4-FFF2-40B4-BE49-F238E27FC236}">
                <a16:creationId xmlns:a16="http://schemas.microsoft.com/office/drawing/2014/main" id="{6C1E5E3A-5F22-2A26-55E4-63283405E364}"/>
              </a:ext>
            </a:extLst>
          </p:cNvPr>
          <p:cNvSpPr txBox="1"/>
          <p:nvPr/>
        </p:nvSpPr>
        <p:spPr>
          <a:xfrm>
            <a:off x="8274185" y="1614927"/>
            <a:ext cx="3738664" cy="1200329"/>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For each pixel located at (row, column), the function calculates the value of the Gaussian distribution at that point.</a:t>
            </a:r>
            <a:endParaRPr lang="he-IL" dirty="0"/>
          </a:p>
        </p:txBody>
      </p:sp>
      <p:sp>
        <p:nvSpPr>
          <p:cNvPr id="12" name="TextBox 11">
            <a:extLst>
              <a:ext uri="{FF2B5EF4-FFF2-40B4-BE49-F238E27FC236}">
                <a16:creationId xmlns:a16="http://schemas.microsoft.com/office/drawing/2014/main" id="{2D31A514-D48A-379F-5905-5F421D216EE6}"/>
              </a:ext>
            </a:extLst>
          </p:cNvPr>
          <p:cNvSpPr txBox="1"/>
          <p:nvPr/>
        </p:nvSpPr>
        <p:spPr>
          <a:xfrm>
            <a:off x="7991273" y="2810768"/>
            <a:ext cx="4200727" cy="923330"/>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dirty="0"/>
              <a:t>a and b are the normalized distances from the center of the Gaussian in the x and y directions, respectively.</a:t>
            </a:r>
            <a:endParaRPr lang="he-IL" dirty="0"/>
          </a:p>
        </p:txBody>
      </p:sp>
      <p:cxnSp>
        <p:nvCxnSpPr>
          <p:cNvPr id="14" name="Straight Arrow Connector 13">
            <a:extLst>
              <a:ext uri="{FF2B5EF4-FFF2-40B4-BE49-F238E27FC236}">
                <a16:creationId xmlns:a16="http://schemas.microsoft.com/office/drawing/2014/main" id="{53F603CD-955C-FEEF-9DE3-AC6FB34DE037}"/>
              </a:ext>
            </a:extLst>
          </p:cNvPr>
          <p:cNvCxnSpPr>
            <a:cxnSpLocks/>
            <a:stCxn id="12" idx="1"/>
          </p:cNvCxnSpPr>
          <p:nvPr/>
        </p:nvCxnSpPr>
        <p:spPr>
          <a:xfrm flipH="1" flipV="1">
            <a:off x="4816001" y="2921361"/>
            <a:ext cx="3175272" cy="351072"/>
          </a:xfrm>
          <a:prstGeom prst="straightConnector1">
            <a:avLst/>
          </a:prstGeom>
          <a:ln w="76200">
            <a:tailEnd type="triangle"/>
          </a:ln>
        </p:spPr>
        <p:style>
          <a:lnRef idx="3">
            <a:schemeClr val="accent3"/>
          </a:lnRef>
          <a:fillRef idx="0">
            <a:schemeClr val="accent3"/>
          </a:fillRef>
          <a:effectRef idx="2">
            <a:schemeClr val="accent3"/>
          </a:effectRef>
          <a:fontRef idx="minor">
            <a:schemeClr val="tx1"/>
          </a:fontRef>
        </p:style>
      </p:cxnSp>
      <p:sp>
        <p:nvSpPr>
          <p:cNvPr id="18" name="TextBox 17">
            <a:extLst>
              <a:ext uri="{FF2B5EF4-FFF2-40B4-BE49-F238E27FC236}">
                <a16:creationId xmlns:a16="http://schemas.microsoft.com/office/drawing/2014/main" id="{B3B4A4B0-80B6-614C-04F8-A644F9E56184}"/>
              </a:ext>
            </a:extLst>
          </p:cNvPr>
          <p:cNvSpPr txBox="1"/>
          <p:nvPr/>
        </p:nvSpPr>
        <p:spPr>
          <a:xfrm>
            <a:off x="7555954" y="3719579"/>
            <a:ext cx="4649012" cy="646331"/>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The Gaussian value c is then calculated using the formula for a 2D Gaussian distribution:</a:t>
            </a:r>
            <a:endParaRPr lang="he-IL" dirty="0"/>
          </a:p>
        </p:txBody>
      </p:sp>
      <p:cxnSp>
        <p:nvCxnSpPr>
          <p:cNvPr id="19" name="Straight Arrow Connector 18">
            <a:extLst>
              <a:ext uri="{FF2B5EF4-FFF2-40B4-BE49-F238E27FC236}">
                <a16:creationId xmlns:a16="http://schemas.microsoft.com/office/drawing/2014/main" id="{71FBE9E0-92DE-8020-3B1A-3A2EA23760A0}"/>
              </a:ext>
            </a:extLst>
          </p:cNvPr>
          <p:cNvCxnSpPr>
            <a:cxnSpLocks/>
          </p:cNvCxnSpPr>
          <p:nvPr/>
        </p:nvCxnSpPr>
        <p:spPr>
          <a:xfrm flipH="1" flipV="1">
            <a:off x="4774654" y="3343705"/>
            <a:ext cx="2768334" cy="430028"/>
          </a:xfrm>
          <a:prstGeom prst="straightConnector1">
            <a:avLst/>
          </a:prstGeom>
          <a:ln w="76200">
            <a:solidFill>
              <a:srgbClr val="7030A0"/>
            </a:solidFill>
            <a:tailEnd type="triangle"/>
          </a:ln>
        </p:spPr>
        <p:style>
          <a:lnRef idx="3">
            <a:schemeClr val="accent3"/>
          </a:lnRef>
          <a:fillRef idx="0">
            <a:schemeClr val="accent3"/>
          </a:fillRef>
          <a:effectRef idx="2">
            <a:schemeClr val="accent3"/>
          </a:effectRef>
          <a:fontRef idx="minor">
            <a:schemeClr val="tx1"/>
          </a:fontRef>
        </p:style>
      </p:cxnSp>
      <p:sp>
        <p:nvSpPr>
          <p:cNvPr id="25" name="TextBox 24">
            <a:extLst>
              <a:ext uri="{FF2B5EF4-FFF2-40B4-BE49-F238E27FC236}">
                <a16:creationId xmlns:a16="http://schemas.microsoft.com/office/drawing/2014/main" id="{2F311737-6B49-E10E-8499-1DBBB2CB2488}"/>
              </a:ext>
            </a:extLst>
          </p:cNvPr>
          <p:cNvSpPr txBox="1"/>
          <p:nvPr/>
        </p:nvSpPr>
        <p:spPr>
          <a:xfrm>
            <a:off x="7555954" y="4365910"/>
            <a:ext cx="4649012"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d is the Gaussian value rounded to the nearest integer.</a:t>
            </a:r>
            <a:endParaRPr lang="he-IL" dirty="0"/>
          </a:p>
        </p:txBody>
      </p:sp>
      <p:sp>
        <p:nvSpPr>
          <p:cNvPr id="27" name="TextBox 26">
            <a:extLst>
              <a:ext uri="{FF2B5EF4-FFF2-40B4-BE49-F238E27FC236}">
                <a16:creationId xmlns:a16="http://schemas.microsoft.com/office/drawing/2014/main" id="{14058FED-0CB2-DD70-2FF9-C888E86D50DA}"/>
              </a:ext>
            </a:extLst>
          </p:cNvPr>
          <p:cNvSpPr txBox="1"/>
          <p:nvPr/>
        </p:nvSpPr>
        <p:spPr>
          <a:xfrm>
            <a:off x="4202347" y="5217866"/>
            <a:ext cx="8002619" cy="1200329"/>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The function updates the pixel value at (row, column) in the image array img:</a:t>
            </a:r>
          </a:p>
          <a:p>
            <a:r>
              <a:rPr lang="en-US" dirty="0"/>
              <a:t>If the calculated Gaussian value d is greater than 10, the pixel value is updated to d. If d is less than or equal to 10, the pixel value remains unchanged.</a:t>
            </a:r>
          </a:p>
          <a:p>
            <a:r>
              <a:rPr lang="en-US" b="1" dirty="0">
                <a:solidFill>
                  <a:srgbClr val="FFFF00"/>
                </a:solidFill>
              </a:rPr>
              <a:t>Why do we do it?</a:t>
            </a:r>
            <a:endParaRPr lang="he-IL" b="1" dirty="0">
              <a:solidFill>
                <a:srgbClr val="FFFF00"/>
              </a:solidFill>
            </a:endParaRPr>
          </a:p>
        </p:txBody>
      </p:sp>
      <p:sp>
        <p:nvSpPr>
          <p:cNvPr id="29" name="Star: 5 Points 28">
            <a:extLst>
              <a:ext uri="{FF2B5EF4-FFF2-40B4-BE49-F238E27FC236}">
                <a16:creationId xmlns:a16="http://schemas.microsoft.com/office/drawing/2014/main" id="{600A40F2-3251-F4B9-DF06-B463A2C361FF}"/>
              </a:ext>
            </a:extLst>
          </p:cNvPr>
          <p:cNvSpPr/>
          <p:nvPr/>
        </p:nvSpPr>
        <p:spPr>
          <a:xfrm>
            <a:off x="3570051" y="5931812"/>
            <a:ext cx="632296" cy="486383"/>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30" name="Straight Arrow Connector 29">
            <a:extLst>
              <a:ext uri="{FF2B5EF4-FFF2-40B4-BE49-F238E27FC236}">
                <a16:creationId xmlns:a16="http://schemas.microsoft.com/office/drawing/2014/main" id="{F21F182F-8F8A-6162-2061-D5CADB31DAFE}"/>
              </a:ext>
            </a:extLst>
          </p:cNvPr>
          <p:cNvCxnSpPr>
            <a:cxnSpLocks/>
          </p:cNvCxnSpPr>
          <p:nvPr/>
        </p:nvCxnSpPr>
        <p:spPr>
          <a:xfrm flipH="1" flipV="1">
            <a:off x="4816001" y="3979358"/>
            <a:ext cx="1864065" cy="1234230"/>
          </a:xfrm>
          <a:prstGeom prst="straightConnector1">
            <a:avLst/>
          </a:prstGeom>
          <a:ln w="76200">
            <a:solidFill>
              <a:srgbClr val="0070C0"/>
            </a:solidFill>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505964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E742A28E-11A4-D8DE-FFF8-A0991591C77A}"/>
              </a:ext>
            </a:extLst>
          </p:cNvPr>
          <p:cNvSpPr>
            <a:spLocks noGrp="1"/>
          </p:cNvSpPr>
          <p:nvPr>
            <p:ph type="sldNum" sz="quarter" idx="12"/>
          </p:nvPr>
        </p:nvSpPr>
        <p:spPr>
          <a:xfrm>
            <a:off x="11833698" y="0"/>
            <a:ext cx="358302" cy="365125"/>
          </a:xfrm>
        </p:spPr>
        <p:txBody>
          <a:bodyPr/>
          <a:lstStyle/>
          <a:p>
            <a:fld id="{81122904-1B5F-4679-B3DC-5E87602DE7DA}" type="slidenum">
              <a:rPr lang="he-IL" sz="1400" smtClean="0"/>
              <a:t>4</a:t>
            </a:fld>
            <a:endParaRPr lang="he-IL" sz="1400"/>
          </a:p>
        </p:txBody>
      </p:sp>
      <p:sp>
        <p:nvSpPr>
          <p:cNvPr id="2" name="Title 1">
            <a:extLst>
              <a:ext uri="{FF2B5EF4-FFF2-40B4-BE49-F238E27FC236}">
                <a16:creationId xmlns:a16="http://schemas.microsoft.com/office/drawing/2014/main" id="{12D43947-06AD-6896-2FE6-3ED938BA38FF}"/>
              </a:ext>
            </a:extLst>
          </p:cNvPr>
          <p:cNvSpPr txBox="1">
            <a:spLocks/>
          </p:cNvSpPr>
          <p:nvPr/>
        </p:nvSpPr>
        <p:spPr>
          <a:xfrm>
            <a:off x="2790622" y="0"/>
            <a:ext cx="6763156" cy="593049"/>
          </a:xfrm>
          <a:prstGeom prst="rect">
            <a:avLst/>
          </a:prstGeom>
        </p:spPr>
        <p:txBody>
          <a:bodyPr vert="horz" lIns="91440" tIns="45720" rIns="91440" bIns="45720" rtlCol="1"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sng" strike="noStrike" kern="1200" cap="none" spc="0" normalizeH="0" baseline="0" noProof="0" dirty="0">
                <a:ln>
                  <a:noFill/>
                </a:ln>
                <a:solidFill>
                  <a:srgbClr val="0070C0"/>
                </a:solidFill>
                <a:effectLst/>
                <a:uLnTx/>
                <a:uFillTx/>
                <a:latin typeface="+mj-lt"/>
                <a:ea typeface="+mj-ea"/>
                <a:cs typeface="+mj-cs"/>
              </a:rPr>
              <a:t>24.2 </a:t>
            </a:r>
            <a:r>
              <a:rPr lang="en-US" sz="2800" b="1" u="sng" dirty="0">
                <a:solidFill>
                  <a:srgbClr val="0070C0"/>
                </a:solidFill>
                <a:latin typeface="+mn-lt"/>
              </a:rPr>
              <a:t>– “ROI (region of interest)” struct  </a:t>
            </a:r>
            <a:endParaRPr kumimoji="0" lang="en-US" sz="2800" b="1" i="0" u="sng" strike="noStrike" kern="1200" cap="none" spc="0" normalizeH="0" baseline="0" noProof="0" dirty="0">
              <a:ln>
                <a:noFill/>
              </a:ln>
              <a:solidFill>
                <a:srgbClr val="0070C0"/>
              </a:solidFill>
              <a:effectLst/>
              <a:uLnTx/>
              <a:uFillTx/>
              <a:latin typeface="+mj-lt"/>
              <a:ea typeface="+mj-ea"/>
              <a:cs typeface="+mj-cs"/>
            </a:endParaRPr>
          </a:p>
        </p:txBody>
      </p:sp>
      <p:pic>
        <p:nvPicPr>
          <p:cNvPr id="4" name="Picture 3">
            <a:extLst>
              <a:ext uri="{FF2B5EF4-FFF2-40B4-BE49-F238E27FC236}">
                <a16:creationId xmlns:a16="http://schemas.microsoft.com/office/drawing/2014/main" id="{484C77A3-BC3A-8BE5-835F-A7613859E8B2}"/>
              </a:ext>
            </a:extLst>
          </p:cNvPr>
          <p:cNvPicPr>
            <a:picLocks noChangeAspect="1"/>
          </p:cNvPicPr>
          <p:nvPr/>
        </p:nvPicPr>
        <p:blipFill>
          <a:blip r:embed="rId2"/>
          <a:stretch>
            <a:fillRect/>
          </a:stretch>
        </p:blipFill>
        <p:spPr>
          <a:xfrm>
            <a:off x="0" y="1028700"/>
            <a:ext cx="6172200" cy="4800600"/>
          </a:xfrm>
          <a:prstGeom prst="rect">
            <a:avLst/>
          </a:prstGeom>
        </p:spPr>
      </p:pic>
      <p:sp>
        <p:nvSpPr>
          <p:cNvPr id="7" name="TextBox 6">
            <a:extLst>
              <a:ext uri="{FF2B5EF4-FFF2-40B4-BE49-F238E27FC236}">
                <a16:creationId xmlns:a16="http://schemas.microsoft.com/office/drawing/2014/main" id="{469326FF-6065-DBDC-C98C-05C7A0ABD889}"/>
              </a:ext>
            </a:extLst>
          </p:cNvPr>
          <p:cNvSpPr txBox="1"/>
          <p:nvPr/>
        </p:nvSpPr>
        <p:spPr>
          <a:xfrm>
            <a:off x="6250832" y="1028700"/>
            <a:ext cx="5941168" cy="92333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dirty="0"/>
              <a:t>The primary purpose of the ROI struct is to define a rectangular area within an image where certain operations will be applied.</a:t>
            </a:r>
            <a:endParaRPr lang="he-IL" dirty="0"/>
          </a:p>
        </p:txBody>
      </p:sp>
      <p:sp>
        <p:nvSpPr>
          <p:cNvPr id="8" name="Arrow: Down 7">
            <a:extLst>
              <a:ext uri="{FF2B5EF4-FFF2-40B4-BE49-F238E27FC236}">
                <a16:creationId xmlns:a16="http://schemas.microsoft.com/office/drawing/2014/main" id="{69B7F779-1AC6-6036-59FA-9D6842C8C82C}"/>
              </a:ext>
            </a:extLst>
          </p:cNvPr>
          <p:cNvSpPr/>
          <p:nvPr/>
        </p:nvSpPr>
        <p:spPr>
          <a:xfrm>
            <a:off x="8998085" y="1952030"/>
            <a:ext cx="418289" cy="54797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TextBox 9">
            <a:extLst>
              <a:ext uri="{FF2B5EF4-FFF2-40B4-BE49-F238E27FC236}">
                <a16:creationId xmlns:a16="http://schemas.microsoft.com/office/drawing/2014/main" id="{27E04356-879D-9AAA-1087-70E4EDAE2828}"/>
              </a:ext>
            </a:extLst>
          </p:cNvPr>
          <p:cNvSpPr txBox="1"/>
          <p:nvPr/>
        </p:nvSpPr>
        <p:spPr>
          <a:xfrm>
            <a:off x="6250832" y="2500009"/>
            <a:ext cx="5941168"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This allows focusing on specific parts of the image rather than processing the entire image.</a:t>
            </a:r>
            <a:endParaRPr lang="he-IL" dirty="0"/>
          </a:p>
        </p:txBody>
      </p:sp>
      <p:sp>
        <p:nvSpPr>
          <p:cNvPr id="12" name="TextBox 11">
            <a:extLst>
              <a:ext uri="{FF2B5EF4-FFF2-40B4-BE49-F238E27FC236}">
                <a16:creationId xmlns:a16="http://schemas.microsoft.com/office/drawing/2014/main" id="{BBD7E002-271A-42FF-82C4-60BA6125833A}"/>
              </a:ext>
            </a:extLst>
          </p:cNvPr>
          <p:cNvSpPr txBox="1"/>
          <p:nvPr/>
        </p:nvSpPr>
        <p:spPr>
          <a:xfrm>
            <a:off x="6236645" y="3909722"/>
            <a:ext cx="5941168" cy="1200329"/>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dirty="0"/>
              <a:t>void </a:t>
            </a:r>
            <a:r>
              <a:rPr lang="en-US" b="1" dirty="0"/>
              <a:t>ClipToBounds</a:t>
            </a:r>
            <a:r>
              <a:rPr lang="en-US" dirty="0"/>
              <a:t> is a method to ensure the ROI is within the bounds of the image. It adjusts the top, bottom, left, and right properties to make sure they do not exceed the image dimensions.</a:t>
            </a:r>
            <a:endParaRPr lang="he-IL" dirty="0"/>
          </a:p>
        </p:txBody>
      </p:sp>
      <p:sp>
        <p:nvSpPr>
          <p:cNvPr id="13" name="Arrow: Down 12">
            <a:extLst>
              <a:ext uri="{FF2B5EF4-FFF2-40B4-BE49-F238E27FC236}">
                <a16:creationId xmlns:a16="http://schemas.microsoft.com/office/drawing/2014/main" id="{D15272F2-312D-413D-A196-B1B9C013A799}"/>
              </a:ext>
            </a:extLst>
          </p:cNvPr>
          <p:cNvSpPr/>
          <p:nvPr/>
        </p:nvSpPr>
        <p:spPr>
          <a:xfrm>
            <a:off x="8998084" y="3149349"/>
            <a:ext cx="418289" cy="76037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Rectangle 13">
            <a:extLst>
              <a:ext uri="{FF2B5EF4-FFF2-40B4-BE49-F238E27FC236}">
                <a16:creationId xmlns:a16="http://schemas.microsoft.com/office/drawing/2014/main" id="{8CA5FC28-35C9-3AB8-8D55-8FF6AEAF6429}"/>
              </a:ext>
            </a:extLst>
          </p:cNvPr>
          <p:cNvSpPr/>
          <p:nvPr/>
        </p:nvSpPr>
        <p:spPr>
          <a:xfrm>
            <a:off x="6250832" y="5680953"/>
            <a:ext cx="5926981" cy="9338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Summary : we created the ROI as a useful tool for later counting operation (of objects or gaussians). In the next slides the usefulness of the ROI will be clarified! </a:t>
            </a:r>
            <a:endParaRPr lang="he-IL" dirty="0"/>
          </a:p>
        </p:txBody>
      </p:sp>
    </p:spTree>
    <p:extLst>
      <p:ext uri="{BB962C8B-B14F-4D97-AF65-F5344CB8AC3E}">
        <p14:creationId xmlns:p14="http://schemas.microsoft.com/office/powerpoint/2010/main" val="1199179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5D24519B-B6A6-93CA-485D-6D945F73A100}"/>
              </a:ext>
            </a:extLst>
          </p:cNvPr>
          <p:cNvPicPr>
            <a:picLocks noChangeAspect="1"/>
          </p:cNvPicPr>
          <p:nvPr/>
        </p:nvPicPr>
        <p:blipFill>
          <a:blip r:embed="rId2"/>
          <a:stretch>
            <a:fillRect/>
          </a:stretch>
        </p:blipFill>
        <p:spPr>
          <a:xfrm>
            <a:off x="36074" y="1320670"/>
            <a:ext cx="7753350" cy="5048250"/>
          </a:xfrm>
          <a:prstGeom prst="rect">
            <a:avLst/>
          </a:prstGeom>
        </p:spPr>
      </p:pic>
      <p:sp>
        <p:nvSpPr>
          <p:cNvPr id="5" name="Slide Number Placeholder 5">
            <a:extLst>
              <a:ext uri="{FF2B5EF4-FFF2-40B4-BE49-F238E27FC236}">
                <a16:creationId xmlns:a16="http://schemas.microsoft.com/office/drawing/2014/main" id="{E742A28E-11A4-D8DE-FFF8-A0991591C77A}"/>
              </a:ext>
            </a:extLst>
          </p:cNvPr>
          <p:cNvSpPr>
            <a:spLocks noGrp="1"/>
          </p:cNvSpPr>
          <p:nvPr>
            <p:ph type="sldNum" sz="quarter" idx="12"/>
          </p:nvPr>
        </p:nvSpPr>
        <p:spPr>
          <a:xfrm>
            <a:off x="11833698" y="0"/>
            <a:ext cx="358302" cy="365125"/>
          </a:xfrm>
        </p:spPr>
        <p:txBody>
          <a:bodyPr/>
          <a:lstStyle/>
          <a:p>
            <a:fld id="{81122904-1B5F-4679-B3DC-5E87602DE7DA}" type="slidenum">
              <a:rPr lang="he-IL" sz="1400" smtClean="0"/>
              <a:t>5</a:t>
            </a:fld>
            <a:endParaRPr lang="he-IL" sz="1400"/>
          </a:p>
        </p:txBody>
      </p:sp>
      <p:sp>
        <p:nvSpPr>
          <p:cNvPr id="2" name="Title 1">
            <a:extLst>
              <a:ext uri="{FF2B5EF4-FFF2-40B4-BE49-F238E27FC236}">
                <a16:creationId xmlns:a16="http://schemas.microsoft.com/office/drawing/2014/main" id="{0E0A5D3A-BA8A-BD31-403D-5A1545FE1B59}"/>
              </a:ext>
            </a:extLst>
          </p:cNvPr>
          <p:cNvSpPr txBox="1">
            <a:spLocks/>
          </p:cNvSpPr>
          <p:nvPr/>
        </p:nvSpPr>
        <p:spPr>
          <a:xfrm>
            <a:off x="2714422" y="0"/>
            <a:ext cx="6763156" cy="593049"/>
          </a:xfrm>
          <a:prstGeom prst="rect">
            <a:avLst/>
          </a:prstGeom>
        </p:spPr>
        <p:txBody>
          <a:bodyPr vert="horz" lIns="91440" tIns="45720" rIns="91440" bIns="45720" rtlCol="1"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sng" strike="noStrike" kern="1200" cap="none" spc="0" normalizeH="0" baseline="0" noProof="0" dirty="0">
                <a:ln>
                  <a:noFill/>
                </a:ln>
                <a:solidFill>
                  <a:srgbClr val="0070C0"/>
                </a:solidFill>
                <a:effectLst/>
                <a:uLnTx/>
                <a:uFillTx/>
                <a:latin typeface="+mj-lt"/>
                <a:ea typeface="+mj-ea"/>
                <a:cs typeface="+mj-cs"/>
              </a:rPr>
              <a:t>24.3 </a:t>
            </a:r>
            <a:r>
              <a:rPr lang="en-US" sz="2800" b="1" u="sng" dirty="0">
                <a:solidFill>
                  <a:srgbClr val="0070C0"/>
                </a:solidFill>
                <a:latin typeface="+mn-lt"/>
              </a:rPr>
              <a:t>– “ContElemInPicture” function  </a:t>
            </a:r>
            <a:endParaRPr kumimoji="0" lang="en-US" sz="2800" b="1" i="0" u="sng" strike="noStrike" kern="1200" cap="none" spc="0" normalizeH="0" baseline="0" noProof="0" dirty="0">
              <a:ln>
                <a:noFill/>
              </a:ln>
              <a:solidFill>
                <a:srgbClr val="0070C0"/>
              </a:solidFill>
              <a:effectLst/>
              <a:uLnTx/>
              <a:uFillTx/>
              <a:latin typeface="+mj-lt"/>
              <a:ea typeface="+mj-ea"/>
              <a:cs typeface="+mj-cs"/>
            </a:endParaRPr>
          </a:p>
        </p:txBody>
      </p:sp>
      <p:sp>
        <p:nvSpPr>
          <p:cNvPr id="8" name="TextBox 7">
            <a:extLst>
              <a:ext uri="{FF2B5EF4-FFF2-40B4-BE49-F238E27FC236}">
                <a16:creationId xmlns:a16="http://schemas.microsoft.com/office/drawing/2014/main" id="{730A0A7E-8052-B41C-C3FA-E873674DA97B}"/>
              </a:ext>
            </a:extLst>
          </p:cNvPr>
          <p:cNvSpPr txBox="1"/>
          <p:nvPr/>
        </p:nvSpPr>
        <p:spPr>
          <a:xfrm>
            <a:off x="1741251" y="516352"/>
            <a:ext cx="7925610" cy="646331"/>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b="1" dirty="0"/>
              <a:t>This function is designed to count elements in a specified region of interest (ROI) in a grayscale image and to mark these elements and the background.</a:t>
            </a:r>
            <a:endParaRPr lang="he-IL" b="1" dirty="0"/>
          </a:p>
        </p:txBody>
      </p:sp>
      <p:sp>
        <p:nvSpPr>
          <p:cNvPr id="10" name="TextBox 9">
            <a:extLst>
              <a:ext uri="{FF2B5EF4-FFF2-40B4-BE49-F238E27FC236}">
                <a16:creationId xmlns:a16="http://schemas.microsoft.com/office/drawing/2014/main" id="{F85CF297-87D0-A1FE-6CD1-EF994F8765D4}"/>
              </a:ext>
            </a:extLst>
          </p:cNvPr>
          <p:cNvSpPr txBox="1"/>
          <p:nvPr/>
        </p:nvSpPr>
        <p:spPr>
          <a:xfrm>
            <a:off x="7655668" y="1797702"/>
            <a:ext cx="4500258" cy="1200329"/>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The function counts the number of elements (pixels) within a specified ROI in a grayscale image where the pixel values are below a certain threshold (127 in this case).</a:t>
            </a:r>
            <a:endParaRPr lang="he-IL" dirty="0"/>
          </a:p>
        </p:txBody>
      </p:sp>
      <p:sp>
        <p:nvSpPr>
          <p:cNvPr id="11" name="Arrow: Down 10">
            <a:extLst>
              <a:ext uri="{FF2B5EF4-FFF2-40B4-BE49-F238E27FC236}">
                <a16:creationId xmlns:a16="http://schemas.microsoft.com/office/drawing/2014/main" id="{85440742-D757-F7B0-AA7E-4CF903B23DD1}"/>
              </a:ext>
            </a:extLst>
          </p:cNvPr>
          <p:cNvSpPr/>
          <p:nvPr/>
        </p:nvSpPr>
        <p:spPr>
          <a:xfrm>
            <a:off x="9737387" y="2998031"/>
            <a:ext cx="291830" cy="63501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TextBox 14">
            <a:extLst>
              <a:ext uri="{FF2B5EF4-FFF2-40B4-BE49-F238E27FC236}">
                <a16:creationId xmlns:a16="http://schemas.microsoft.com/office/drawing/2014/main" id="{9D0A8F9B-7EC1-A769-9109-C3099BFC7DD9}"/>
              </a:ext>
            </a:extLst>
          </p:cNvPr>
          <p:cNvSpPr txBox="1"/>
          <p:nvPr/>
        </p:nvSpPr>
        <p:spPr>
          <a:xfrm>
            <a:off x="7655668" y="3633050"/>
            <a:ext cx="4500258" cy="92333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buFont typeface="Arial" panose="020B0604020202020204" pitchFamily="34" charset="0"/>
              <a:buChar char="•"/>
            </a:pPr>
            <a:r>
              <a:rPr lang="en-US" dirty="0"/>
              <a:t>It also marks the pixels that are considered elements and those that are considered background.</a:t>
            </a:r>
          </a:p>
        </p:txBody>
      </p:sp>
      <p:sp>
        <p:nvSpPr>
          <p:cNvPr id="17" name="TextBox 16">
            <a:extLst>
              <a:ext uri="{FF2B5EF4-FFF2-40B4-BE49-F238E27FC236}">
                <a16:creationId xmlns:a16="http://schemas.microsoft.com/office/drawing/2014/main" id="{1CBD6A6F-8664-BBF7-50C1-52D695A5C9CC}"/>
              </a:ext>
            </a:extLst>
          </p:cNvPr>
          <p:cNvSpPr txBox="1"/>
          <p:nvPr/>
        </p:nvSpPr>
        <p:spPr>
          <a:xfrm>
            <a:off x="7145777" y="5223139"/>
            <a:ext cx="5046223" cy="92333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Pay attention : </a:t>
            </a:r>
            <a:r>
              <a:rPr lang="en-US" b="1" dirty="0"/>
              <a:t>pixelPtr</a:t>
            </a:r>
            <a:r>
              <a:rPr lang="en-US" dirty="0"/>
              <a:t> is declared as a pointer to traverse the pixel values in the image. All the operations will be applied on that pointer.</a:t>
            </a:r>
            <a:endParaRPr lang="he-IL" dirty="0"/>
          </a:p>
        </p:txBody>
      </p:sp>
      <p:sp>
        <p:nvSpPr>
          <p:cNvPr id="18" name="Arrow: Down 17">
            <a:extLst>
              <a:ext uri="{FF2B5EF4-FFF2-40B4-BE49-F238E27FC236}">
                <a16:creationId xmlns:a16="http://schemas.microsoft.com/office/drawing/2014/main" id="{B9F3F3F7-2BBF-A0D8-A168-F0098E03F157}"/>
              </a:ext>
            </a:extLst>
          </p:cNvPr>
          <p:cNvSpPr/>
          <p:nvPr/>
        </p:nvSpPr>
        <p:spPr>
          <a:xfrm>
            <a:off x="9737387" y="4572565"/>
            <a:ext cx="291830" cy="63501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961649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E742A28E-11A4-D8DE-FFF8-A0991591C77A}"/>
              </a:ext>
            </a:extLst>
          </p:cNvPr>
          <p:cNvSpPr>
            <a:spLocks noGrp="1"/>
          </p:cNvSpPr>
          <p:nvPr>
            <p:ph type="sldNum" sz="quarter" idx="12"/>
          </p:nvPr>
        </p:nvSpPr>
        <p:spPr>
          <a:xfrm>
            <a:off x="11833698" y="0"/>
            <a:ext cx="358302" cy="365125"/>
          </a:xfrm>
        </p:spPr>
        <p:txBody>
          <a:bodyPr/>
          <a:lstStyle/>
          <a:p>
            <a:fld id="{81122904-1B5F-4679-B3DC-5E87602DE7DA}" type="slidenum">
              <a:rPr lang="he-IL" sz="1400" smtClean="0"/>
              <a:t>6</a:t>
            </a:fld>
            <a:endParaRPr lang="he-IL" sz="1400"/>
          </a:p>
        </p:txBody>
      </p:sp>
      <p:pic>
        <p:nvPicPr>
          <p:cNvPr id="3" name="Picture 2">
            <a:extLst>
              <a:ext uri="{FF2B5EF4-FFF2-40B4-BE49-F238E27FC236}">
                <a16:creationId xmlns:a16="http://schemas.microsoft.com/office/drawing/2014/main" id="{F9A1E898-3CF8-73DC-C433-AAC7BFB01E9E}"/>
              </a:ext>
            </a:extLst>
          </p:cNvPr>
          <p:cNvPicPr>
            <a:picLocks noChangeAspect="1"/>
          </p:cNvPicPr>
          <p:nvPr/>
        </p:nvPicPr>
        <p:blipFill>
          <a:blip r:embed="rId2"/>
          <a:stretch>
            <a:fillRect/>
          </a:stretch>
        </p:blipFill>
        <p:spPr>
          <a:xfrm>
            <a:off x="-1" y="2624947"/>
            <a:ext cx="11103004" cy="1355185"/>
          </a:xfrm>
          <a:prstGeom prst="rect">
            <a:avLst/>
          </a:prstGeom>
        </p:spPr>
      </p:pic>
      <p:sp>
        <p:nvSpPr>
          <p:cNvPr id="4" name="Title 1">
            <a:extLst>
              <a:ext uri="{FF2B5EF4-FFF2-40B4-BE49-F238E27FC236}">
                <a16:creationId xmlns:a16="http://schemas.microsoft.com/office/drawing/2014/main" id="{03A4DC77-8B6C-C7CB-E55E-18B4055D534C}"/>
              </a:ext>
            </a:extLst>
          </p:cNvPr>
          <p:cNvSpPr txBox="1">
            <a:spLocks/>
          </p:cNvSpPr>
          <p:nvPr/>
        </p:nvSpPr>
        <p:spPr>
          <a:xfrm>
            <a:off x="2714422" y="0"/>
            <a:ext cx="6763156" cy="593049"/>
          </a:xfrm>
          <a:prstGeom prst="rect">
            <a:avLst/>
          </a:prstGeom>
        </p:spPr>
        <p:txBody>
          <a:bodyPr vert="horz" lIns="91440" tIns="45720" rIns="91440" bIns="45720" rtlCol="1"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sng" strike="noStrike" kern="1200" cap="none" spc="0" normalizeH="0" baseline="0" noProof="0" dirty="0">
                <a:ln>
                  <a:noFill/>
                </a:ln>
                <a:solidFill>
                  <a:srgbClr val="0070C0"/>
                </a:solidFill>
                <a:effectLst/>
                <a:uLnTx/>
                <a:uFillTx/>
                <a:latin typeface="+mj-lt"/>
                <a:ea typeface="+mj-ea"/>
                <a:cs typeface="+mj-cs"/>
              </a:rPr>
              <a:t>24.3 </a:t>
            </a:r>
            <a:r>
              <a:rPr lang="en-US" sz="2800" b="1" u="sng" dirty="0">
                <a:solidFill>
                  <a:srgbClr val="0070C0"/>
                </a:solidFill>
                <a:latin typeface="+mn-lt"/>
              </a:rPr>
              <a:t>– “InitThresholdLUTpart1” function  </a:t>
            </a:r>
            <a:endParaRPr kumimoji="0" lang="en-US" sz="2800" b="1" i="0" u="sng" strike="noStrike" kern="1200" cap="none" spc="0" normalizeH="0" baseline="0" noProof="0" dirty="0">
              <a:ln>
                <a:noFill/>
              </a:ln>
              <a:solidFill>
                <a:srgbClr val="0070C0"/>
              </a:solidFill>
              <a:effectLst/>
              <a:uLnTx/>
              <a:uFillTx/>
              <a:latin typeface="+mj-lt"/>
              <a:ea typeface="+mj-ea"/>
              <a:cs typeface="+mj-cs"/>
            </a:endParaRPr>
          </a:p>
        </p:txBody>
      </p:sp>
      <p:sp>
        <p:nvSpPr>
          <p:cNvPr id="7" name="TextBox 6">
            <a:extLst>
              <a:ext uri="{FF2B5EF4-FFF2-40B4-BE49-F238E27FC236}">
                <a16:creationId xmlns:a16="http://schemas.microsoft.com/office/drawing/2014/main" id="{E5A5ADF2-A21B-9775-A8E6-6A1D4F29DA8B}"/>
              </a:ext>
            </a:extLst>
          </p:cNvPr>
          <p:cNvSpPr txBox="1"/>
          <p:nvPr/>
        </p:nvSpPr>
        <p:spPr>
          <a:xfrm>
            <a:off x="1241134" y="1727759"/>
            <a:ext cx="9003103"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dirty="0"/>
              <a:t>The LUT is used to map the pixel values based on a specified threshold, either making them black or white depending on whether they are above or below the threshold.</a:t>
            </a:r>
            <a:endParaRPr lang="he-IL" b="1" dirty="0"/>
          </a:p>
        </p:txBody>
      </p:sp>
      <p:sp>
        <p:nvSpPr>
          <p:cNvPr id="9" name="TextBox 8">
            <a:extLst>
              <a:ext uri="{FF2B5EF4-FFF2-40B4-BE49-F238E27FC236}">
                <a16:creationId xmlns:a16="http://schemas.microsoft.com/office/drawing/2014/main" id="{C9D6BCA0-D28A-08EB-BB4A-4E19E1D2C195}"/>
              </a:ext>
            </a:extLst>
          </p:cNvPr>
          <p:cNvSpPr txBox="1"/>
          <p:nvPr/>
        </p:nvSpPr>
        <p:spPr>
          <a:xfrm>
            <a:off x="705505" y="672127"/>
            <a:ext cx="9691993" cy="369332"/>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dirty="0"/>
              <a:t>The InitThresholdLUTpart1 function initializes a Lookup Table for thresholding a grayscale image. </a:t>
            </a:r>
            <a:endParaRPr lang="he-IL" dirty="0"/>
          </a:p>
        </p:txBody>
      </p:sp>
      <p:sp>
        <p:nvSpPr>
          <p:cNvPr id="10" name="Arrow: Down 9">
            <a:extLst>
              <a:ext uri="{FF2B5EF4-FFF2-40B4-BE49-F238E27FC236}">
                <a16:creationId xmlns:a16="http://schemas.microsoft.com/office/drawing/2014/main" id="{18AFD00E-E4AC-6AD9-7008-E3A5CE39DF93}"/>
              </a:ext>
            </a:extLst>
          </p:cNvPr>
          <p:cNvSpPr/>
          <p:nvPr/>
        </p:nvSpPr>
        <p:spPr>
          <a:xfrm>
            <a:off x="5551501" y="1083735"/>
            <a:ext cx="382371" cy="53296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TextBox 11">
            <a:extLst>
              <a:ext uri="{FF2B5EF4-FFF2-40B4-BE49-F238E27FC236}">
                <a16:creationId xmlns:a16="http://schemas.microsoft.com/office/drawing/2014/main" id="{225D7BF4-E507-DE31-3A71-DF75FA720E44}"/>
              </a:ext>
            </a:extLst>
          </p:cNvPr>
          <p:cNvSpPr txBox="1"/>
          <p:nvPr/>
        </p:nvSpPr>
        <p:spPr>
          <a:xfrm>
            <a:off x="2504312" y="4230989"/>
            <a:ext cx="6094378"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Pay attention – one of the input of the function is a pointer to the LUT which was defined as global. </a:t>
            </a:r>
            <a:endParaRPr lang="he-IL" dirty="0"/>
          </a:p>
        </p:txBody>
      </p:sp>
      <p:sp>
        <p:nvSpPr>
          <p:cNvPr id="14" name="TextBox 13">
            <a:extLst>
              <a:ext uri="{FF2B5EF4-FFF2-40B4-BE49-F238E27FC236}">
                <a16:creationId xmlns:a16="http://schemas.microsoft.com/office/drawing/2014/main" id="{5720E7B3-FB6C-6683-E8A0-90360B498566}"/>
              </a:ext>
            </a:extLst>
          </p:cNvPr>
          <p:cNvSpPr txBox="1"/>
          <p:nvPr/>
        </p:nvSpPr>
        <p:spPr>
          <a:xfrm>
            <a:off x="1514802" y="5058543"/>
            <a:ext cx="8838139" cy="369332"/>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B_Or_W is a flag that determines the output value for pixels based on the threshold</a:t>
            </a:r>
            <a:endParaRPr lang="he-IL" dirty="0"/>
          </a:p>
        </p:txBody>
      </p:sp>
      <p:cxnSp>
        <p:nvCxnSpPr>
          <p:cNvPr id="16" name="Straight Arrow Connector 15">
            <a:extLst>
              <a:ext uri="{FF2B5EF4-FFF2-40B4-BE49-F238E27FC236}">
                <a16:creationId xmlns:a16="http://schemas.microsoft.com/office/drawing/2014/main" id="{A730405E-37B4-D104-FCD7-1CAFF70BE5FD}"/>
              </a:ext>
            </a:extLst>
          </p:cNvPr>
          <p:cNvCxnSpPr>
            <a:cxnSpLocks/>
          </p:cNvCxnSpPr>
          <p:nvPr/>
        </p:nvCxnSpPr>
        <p:spPr>
          <a:xfrm flipH="1">
            <a:off x="4871781" y="5427875"/>
            <a:ext cx="679720" cy="423392"/>
          </a:xfrm>
          <a:prstGeom prst="straightConnector1">
            <a:avLst/>
          </a:prstGeom>
          <a:ln w="571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ABC0E9FC-5BA9-DBBC-2689-75162C607E8B}"/>
                  </a:ext>
                </a:extLst>
              </p:cNvPr>
              <p:cNvSpPr txBox="1"/>
              <p:nvPr/>
            </p:nvSpPr>
            <p:spPr>
              <a:xfrm>
                <a:off x="70341" y="5851267"/>
                <a:ext cx="4734939" cy="923330"/>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If B_Or_W is 1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 pixels less than or equal to the threshold are set to 255 (white), and pixels greater than the threshold are set to 0 (black).</a:t>
                </a:r>
                <a:endParaRPr lang="he-IL" dirty="0"/>
              </a:p>
            </p:txBody>
          </p:sp>
        </mc:Choice>
        <mc:Fallback>
          <p:sp>
            <p:nvSpPr>
              <p:cNvPr id="18" name="TextBox 17">
                <a:extLst>
                  <a:ext uri="{FF2B5EF4-FFF2-40B4-BE49-F238E27FC236}">
                    <a16:creationId xmlns:a16="http://schemas.microsoft.com/office/drawing/2014/main" id="{ABC0E9FC-5BA9-DBBC-2689-75162C607E8B}"/>
                  </a:ext>
                </a:extLst>
              </p:cNvPr>
              <p:cNvSpPr txBox="1">
                <a:spLocks noRot="1" noChangeAspect="1" noMove="1" noResize="1" noEditPoints="1" noAdjustHandles="1" noChangeArrowheads="1" noChangeShapeType="1" noTextEdit="1"/>
              </p:cNvSpPr>
              <p:nvPr/>
            </p:nvSpPr>
            <p:spPr>
              <a:xfrm>
                <a:off x="70341" y="5851267"/>
                <a:ext cx="4734939" cy="923330"/>
              </a:xfrm>
              <a:prstGeom prst="rect">
                <a:avLst/>
              </a:prstGeom>
              <a:blipFill>
                <a:blip r:embed="rId3"/>
                <a:stretch>
                  <a:fillRect/>
                </a:stretch>
              </a:blipFill>
            </p:spPr>
            <p:txBody>
              <a:bodyPr/>
              <a:lstStyle/>
              <a:p>
                <a:r>
                  <a:rPr lang="he-IL">
                    <a:noFill/>
                  </a:rPr>
                  <a:t> </a:t>
                </a:r>
              </a:p>
            </p:txBody>
          </p:sp>
        </mc:Fallback>
      </mc:AlternateContent>
      <p:cxnSp>
        <p:nvCxnSpPr>
          <p:cNvPr id="21" name="Straight Arrow Connector 20">
            <a:extLst>
              <a:ext uri="{FF2B5EF4-FFF2-40B4-BE49-F238E27FC236}">
                <a16:creationId xmlns:a16="http://schemas.microsoft.com/office/drawing/2014/main" id="{C96552FE-1FA8-0745-7F8D-F79D19CFE810}"/>
              </a:ext>
            </a:extLst>
          </p:cNvPr>
          <p:cNvCxnSpPr>
            <a:cxnSpLocks/>
          </p:cNvCxnSpPr>
          <p:nvPr/>
        </p:nvCxnSpPr>
        <p:spPr>
          <a:xfrm>
            <a:off x="5531919" y="5446150"/>
            <a:ext cx="713238" cy="405117"/>
          </a:xfrm>
          <a:prstGeom prst="straightConnector1">
            <a:avLst/>
          </a:prstGeom>
          <a:ln w="5715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5" name="TextBox 24">
            <a:extLst>
              <a:ext uri="{FF2B5EF4-FFF2-40B4-BE49-F238E27FC236}">
                <a16:creationId xmlns:a16="http://schemas.microsoft.com/office/drawing/2014/main" id="{85366937-F5E2-A127-57EC-3BE6FE6E2EFD}"/>
              </a:ext>
            </a:extLst>
          </p:cNvPr>
          <p:cNvSpPr txBox="1"/>
          <p:nvPr/>
        </p:nvSpPr>
        <p:spPr>
          <a:xfrm>
            <a:off x="6245157" y="5869542"/>
            <a:ext cx="5617195" cy="923330"/>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If B_Or_W is 0, pixels less than or equal to the threshold are set to 0 (black), and pixels greater than the threshold are set to 255 (white).</a:t>
            </a:r>
            <a:endParaRPr lang="he-IL" dirty="0"/>
          </a:p>
        </p:txBody>
      </p:sp>
    </p:spTree>
    <p:extLst>
      <p:ext uri="{BB962C8B-B14F-4D97-AF65-F5344CB8AC3E}">
        <p14:creationId xmlns:p14="http://schemas.microsoft.com/office/powerpoint/2010/main" val="92821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E742A28E-11A4-D8DE-FFF8-A0991591C77A}"/>
              </a:ext>
            </a:extLst>
          </p:cNvPr>
          <p:cNvSpPr>
            <a:spLocks noGrp="1"/>
          </p:cNvSpPr>
          <p:nvPr>
            <p:ph type="sldNum" sz="quarter" idx="12"/>
          </p:nvPr>
        </p:nvSpPr>
        <p:spPr>
          <a:xfrm>
            <a:off x="11833698" y="0"/>
            <a:ext cx="358302" cy="365125"/>
          </a:xfrm>
        </p:spPr>
        <p:txBody>
          <a:bodyPr/>
          <a:lstStyle/>
          <a:p>
            <a:fld id="{81122904-1B5F-4679-B3DC-5E87602DE7DA}" type="slidenum">
              <a:rPr lang="he-IL" sz="1400" smtClean="0"/>
              <a:t>7</a:t>
            </a:fld>
            <a:endParaRPr lang="he-IL" sz="1400"/>
          </a:p>
        </p:txBody>
      </p:sp>
      <p:sp>
        <p:nvSpPr>
          <p:cNvPr id="2" name="Title 1">
            <a:extLst>
              <a:ext uri="{FF2B5EF4-FFF2-40B4-BE49-F238E27FC236}">
                <a16:creationId xmlns:a16="http://schemas.microsoft.com/office/drawing/2014/main" id="{825E5203-7DDC-F513-A179-425865FAD77B}"/>
              </a:ext>
            </a:extLst>
          </p:cNvPr>
          <p:cNvSpPr txBox="1">
            <a:spLocks/>
          </p:cNvSpPr>
          <p:nvPr/>
        </p:nvSpPr>
        <p:spPr>
          <a:xfrm>
            <a:off x="3207087" y="0"/>
            <a:ext cx="5777825" cy="593049"/>
          </a:xfrm>
          <a:prstGeom prst="rect">
            <a:avLst/>
          </a:prstGeom>
        </p:spPr>
        <p:txBody>
          <a:bodyPr vert="horz" lIns="91440" tIns="45720" rIns="91440" bIns="45720" rtlCol="1"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sng" strike="noStrike" kern="1200" cap="none" spc="0" normalizeH="0" baseline="0" noProof="0" dirty="0">
                <a:ln>
                  <a:noFill/>
                </a:ln>
                <a:solidFill>
                  <a:srgbClr val="0070C0"/>
                </a:solidFill>
                <a:effectLst/>
                <a:uLnTx/>
                <a:uFillTx/>
                <a:latin typeface="+mj-lt"/>
                <a:ea typeface="+mj-ea"/>
                <a:cs typeface="+mj-cs"/>
              </a:rPr>
              <a:t>24.4 </a:t>
            </a:r>
            <a:r>
              <a:rPr lang="en-US" sz="2800" b="1" u="sng" dirty="0">
                <a:solidFill>
                  <a:srgbClr val="0070C0"/>
                </a:solidFill>
                <a:latin typeface="+mn-lt"/>
              </a:rPr>
              <a:t>– “InitThresholdLUT” function  </a:t>
            </a:r>
            <a:endParaRPr kumimoji="0" lang="en-US" sz="2800" b="1" i="0" u="sng" strike="noStrike" kern="1200" cap="none" spc="0" normalizeH="0" baseline="0" noProof="0" dirty="0">
              <a:ln>
                <a:noFill/>
              </a:ln>
              <a:solidFill>
                <a:srgbClr val="0070C0"/>
              </a:solidFill>
              <a:effectLst/>
              <a:uLnTx/>
              <a:uFillTx/>
              <a:latin typeface="+mj-lt"/>
              <a:ea typeface="+mj-ea"/>
              <a:cs typeface="+mj-cs"/>
            </a:endParaRPr>
          </a:p>
        </p:txBody>
      </p:sp>
      <p:pic>
        <p:nvPicPr>
          <p:cNvPr id="4" name="Picture 3">
            <a:extLst>
              <a:ext uri="{FF2B5EF4-FFF2-40B4-BE49-F238E27FC236}">
                <a16:creationId xmlns:a16="http://schemas.microsoft.com/office/drawing/2014/main" id="{E4E4F365-44FA-8163-2C44-40916C9BDA3E}"/>
              </a:ext>
            </a:extLst>
          </p:cNvPr>
          <p:cNvPicPr>
            <a:picLocks noChangeAspect="1"/>
          </p:cNvPicPr>
          <p:nvPr/>
        </p:nvPicPr>
        <p:blipFill>
          <a:blip r:embed="rId3"/>
          <a:stretch>
            <a:fillRect/>
          </a:stretch>
        </p:blipFill>
        <p:spPr>
          <a:xfrm>
            <a:off x="0" y="2388264"/>
            <a:ext cx="9476242" cy="2953358"/>
          </a:xfrm>
          <a:prstGeom prst="rect">
            <a:avLst/>
          </a:prstGeom>
        </p:spPr>
      </p:pic>
      <p:sp>
        <p:nvSpPr>
          <p:cNvPr id="7" name="TextBox 6">
            <a:extLst>
              <a:ext uri="{FF2B5EF4-FFF2-40B4-BE49-F238E27FC236}">
                <a16:creationId xmlns:a16="http://schemas.microsoft.com/office/drawing/2014/main" id="{4113AE69-04F1-94EB-8208-50AADB4B7A81}"/>
              </a:ext>
            </a:extLst>
          </p:cNvPr>
          <p:cNvSpPr txBox="1"/>
          <p:nvPr/>
        </p:nvSpPr>
        <p:spPr>
          <a:xfrm>
            <a:off x="1118681" y="1246503"/>
            <a:ext cx="9241174" cy="923330"/>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dirty="0"/>
              <a:t>The LUT maps pixel values to either black (0) or white (255) </a:t>
            </a:r>
            <a:r>
              <a:rPr lang="en-US" b="1" dirty="0">
                <a:solidFill>
                  <a:srgbClr val="FFFF00"/>
                </a:solidFill>
              </a:rPr>
              <a:t>based on a specified range of values</a:t>
            </a:r>
            <a:r>
              <a:rPr lang="en-US" dirty="0"/>
              <a:t> – </a:t>
            </a:r>
            <a:r>
              <a:rPr lang="en-US" u="sng" dirty="0"/>
              <a:t>this is the difference from the other function </a:t>
            </a:r>
            <a:r>
              <a:rPr lang="en-US" dirty="0"/>
              <a:t>InitThresholdLUTpart1. </a:t>
            </a:r>
          </a:p>
          <a:p>
            <a:r>
              <a:rPr lang="en-US" b="1" dirty="0"/>
              <a:t>Pixels within the range are set to white, and pixels outside the range are set to black.</a:t>
            </a:r>
            <a:endParaRPr lang="he-IL" b="1" dirty="0"/>
          </a:p>
        </p:txBody>
      </p:sp>
      <p:sp>
        <p:nvSpPr>
          <p:cNvPr id="9" name="TextBox 8">
            <a:extLst>
              <a:ext uri="{FF2B5EF4-FFF2-40B4-BE49-F238E27FC236}">
                <a16:creationId xmlns:a16="http://schemas.microsoft.com/office/drawing/2014/main" id="{FC85ADCF-94FB-91A3-C1BD-90661D0CC298}"/>
              </a:ext>
            </a:extLst>
          </p:cNvPr>
          <p:cNvSpPr txBox="1"/>
          <p:nvPr/>
        </p:nvSpPr>
        <p:spPr>
          <a:xfrm>
            <a:off x="1118681" y="658740"/>
            <a:ext cx="9579311"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dirty="0"/>
              <a:t>The InitThresholdLUT function initializes a Lookup Table for thresholding a grayscale image. </a:t>
            </a:r>
            <a:endParaRPr lang="he-IL" b="1" dirty="0"/>
          </a:p>
        </p:txBody>
      </p:sp>
      <p:sp>
        <p:nvSpPr>
          <p:cNvPr id="11" name="TextBox 10">
            <a:extLst>
              <a:ext uri="{FF2B5EF4-FFF2-40B4-BE49-F238E27FC236}">
                <a16:creationId xmlns:a16="http://schemas.microsoft.com/office/drawing/2014/main" id="{745BE80F-12F0-50B6-70B3-FB48B06CEC70}"/>
              </a:ext>
            </a:extLst>
          </p:cNvPr>
          <p:cNvSpPr txBox="1"/>
          <p:nvPr/>
        </p:nvSpPr>
        <p:spPr>
          <a:xfrm>
            <a:off x="461134" y="5608395"/>
            <a:ext cx="9015108" cy="923330"/>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The function is used to create </a:t>
            </a:r>
            <a:r>
              <a:rPr lang="en-US" b="1" u="sng" dirty="0">
                <a:solidFill>
                  <a:srgbClr val="FFFF00"/>
                </a:solidFill>
              </a:rPr>
              <a:t>a binary thresholding effect </a:t>
            </a:r>
            <a:r>
              <a:rPr lang="en-US" dirty="0"/>
              <a:t>on a grayscale image.</a:t>
            </a:r>
          </a:p>
          <a:p>
            <a:r>
              <a:rPr lang="en-US" dirty="0"/>
              <a:t>By converting pixel values within a specified range to white and those outside the range to black, we can separate objects or features of interest from the background.</a:t>
            </a:r>
            <a:endParaRPr lang="he-IL" dirty="0"/>
          </a:p>
        </p:txBody>
      </p:sp>
      <p:sp>
        <p:nvSpPr>
          <p:cNvPr id="12" name="Rectangle 11">
            <a:extLst>
              <a:ext uri="{FF2B5EF4-FFF2-40B4-BE49-F238E27FC236}">
                <a16:creationId xmlns:a16="http://schemas.microsoft.com/office/drawing/2014/main" id="{FCD5440A-AA16-AF3B-A0B8-98BF0C7B6333}"/>
              </a:ext>
            </a:extLst>
          </p:cNvPr>
          <p:cNvSpPr/>
          <p:nvPr/>
        </p:nvSpPr>
        <p:spPr>
          <a:xfrm>
            <a:off x="9581745" y="2388264"/>
            <a:ext cx="2610255" cy="36817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u="sng" dirty="0"/>
              <a:t>Pay attention: </a:t>
            </a:r>
          </a:p>
          <a:p>
            <a:pPr algn="ctr"/>
            <a:r>
              <a:rPr lang="en-US" dirty="0"/>
              <a:t>We thought that creating two functions for initializing LUT is the preferred way to approach the two very different tasks within that assignment.</a:t>
            </a:r>
          </a:p>
          <a:p>
            <a:pPr algn="ctr"/>
            <a:r>
              <a:rPr lang="en-US" dirty="0"/>
              <a:t>Although we will always prefer to write the most generic function that possible – here we decided to do different </a:t>
            </a:r>
            <a:endParaRPr lang="he-IL" dirty="0"/>
          </a:p>
        </p:txBody>
      </p:sp>
    </p:spTree>
    <p:extLst>
      <p:ext uri="{BB962C8B-B14F-4D97-AF65-F5344CB8AC3E}">
        <p14:creationId xmlns:p14="http://schemas.microsoft.com/office/powerpoint/2010/main" val="3435717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E742A28E-11A4-D8DE-FFF8-A0991591C77A}"/>
              </a:ext>
            </a:extLst>
          </p:cNvPr>
          <p:cNvSpPr>
            <a:spLocks noGrp="1"/>
          </p:cNvSpPr>
          <p:nvPr>
            <p:ph type="sldNum" sz="quarter" idx="12"/>
          </p:nvPr>
        </p:nvSpPr>
        <p:spPr>
          <a:xfrm>
            <a:off x="11833698" y="0"/>
            <a:ext cx="358302" cy="365125"/>
          </a:xfrm>
        </p:spPr>
        <p:txBody>
          <a:bodyPr/>
          <a:lstStyle/>
          <a:p>
            <a:fld id="{81122904-1B5F-4679-B3DC-5E87602DE7DA}" type="slidenum">
              <a:rPr lang="he-IL" sz="1400" smtClean="0"/>
              <a:t>8</a:t>
            </a:fld>
            <a:endParaRPr lang="he-IL" sz="1400"/>
          </a:p>
        </p:txBody>
      </p:sp>
      <p:sp>
        <p:nvSpPr>
          <p:cNvPr id="2" name="Title 1">
            <a:extLst>
              <a:ext uri="{FF2B5EF4-FFF2-40B4-BE49-F238E27FC236}">
                <a16:creationId xmlns:a16="http://schemas.microsoft.com/office/drawing/2014/main" id="{FC48BFB1-1E7E-2BB7-432E-3A84A6967D15}"/>
              </a:ext>
            </a:extLst>
          </p:cNvPr>
          <p:cNvSpPr txBox="1">
            <a:spLocks/>
          </p:cNvSpPr>
          <p:nvPr/>
        </p:nvSpPr>
        <p:spPr>
          <a:xfrm>
            <a:off x="3701475" y="0"/>
            <a:ext cx="4789049" cy="593049"/>
          </a:xfrm>
          <a:prstGeom prst="rect">
            <a:avLst/>
          </a:prstGeom>
        </p:spPr>
        <p:txBody>
          <a:bodyPr vert="horz" lIns="91440" tIns="45720" rIns="91440" bIns="45720" rtlCol="1"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sng" strike="noStrike" kern="1200" cap="none" spc="0" normalizeH="0" baseline="0" noProof="0" dirty="0">
                <a:ln>
                  <a:noFill/>
                </a:ln>
                <a:solidFill>
                  <a:srgbClr val="0070C0"/>
                </a:solidFill>
                <a:effectLst/>
                <a:uLnTx/>
                <a:uFillTx/>
                <a:latin typeface="+mj-lt"/>
                <a:ea typeface="+mj-ea"/>
                <a:cs typeface="+mj-cs"/>
              </a:rPr>
              <a:t>24.5 </a:t>
            </a:r>
            <a:r>
              <a:rPr lang="en-US" sz="2800" b="1" u="sng" dirty="0">
                <a:solidFill>
                  <a:srgbClr val="0070C0"/>
                </a:solidFill>
                <a:latin typeface="+mn-lt"/>
              </a:rPr>
              <a:t>– “ImposeLUT” function  </a:t>
            </a:r>
            <a:endParaRPr kumimoji="0" lang="en-US" sz="2800" b="1" i="0" u="sng" strike="noStrike" kern="1200" cap="none" spc="0" normalizeH="0" baseline="0" noProof="0" dirty="0">
              <a:ln>
                <a:noFill/>
              </a:ln>
              <a:solidFill>
                <a:srgbClr val="0070C0"/>
              </a:solidFill>
              <a:effectLst/>
              <a:uLnTx/>
              <a:uFillTx/>
              <a:latin typeface="+mj-lt"/>
              <a:ea typeface="+mj-ea"/>
              <a:cs typeface="+mj-cs"/>
            </a:endParaRPr>
          </a:p>
        </p:txBody>
      </p:sp>
      <p:pic>
        <p:nvPicPr>
          <p:cNvPr id="4" name="Picture 3">
            <a:extLst>
              <a:ext uri="{FF2B5EF4-FFF2-40B4-BE49-F238E27FC236}">
                <a16:creationId xmlns:a16="http://schemas.microsoft.com/office/drawing/2014/main" id="{BA255B0D-3DC6-39F1-400A-C4AFFECD9C6B}"/>
              </a:ext>
            </a:extLst>
          </p:cNvPr>
          <p:cNvPicPr>
            <a:picLocks noChangeAspect="1"/>
          </p:cNvPicPr>
          <p:nvPr/>
        </p:nvPicPr>
        <p:blipFill>
          <a:blip r:embed="rId2"/>
          <a:stretch>
            <a:fillRect/>
          </a:stretch>
        </p:blipFill>
        <p:spPr>
          <a:xfrm>
            <a:off x="0" y="1662207"/>
            <a:ext cx="9298998" cy="1778743"/>
          </a:xfrm>
          <a:prstGeom prst="rect">
            <a:avLst/>
          </a:prstGeom>
        </p:spPr>
      </p:pic>
      <p:sp>
        <p:nvSpPr>
          <p:cNvPr id="7" name="TextBox 6">
            <a:extLst>
              <a:ext uri="{FF2B5EF4-FFF2-40B4-BE49-F238E27FC236}">
                <a16:creationId xmlns:a16="http://schemas.microsoft.com/office/drawing/2014/main" id="{03C9289B-E68F-1599-D245-CD72DA3CDFB8}"/>
              </a:ext>
            </a:extLst>
          </p:cNvPr>
          <p:cNvSpPr txBox="1"/>
          <p:nvPr/>
        </p:nvSpPr>
        <p:spPr>
          <a:xfrm>
            <a:off x="1895703" y="1019182"/>
            <a:ext cx="7943393"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dirty="0"/>
              <a:t>After defining the LUT – we need to apply the LUT of the original gray image. </a:t>
            </a:r>
          </a:p>
        </p:txBody>
      </p:sp>
      <p:sp>
        <p:nvSpPr>
          <p:cNvPr id="9" name="TextBox 8">
            <a:extLst>
              <a:ext uri="{FF2B5EF4-FFF2-40B4-BE49-F238E27FC236}">
                <a16:creationId xmlns:a16="http://schemas.microsoft.com/office/drawing/2014/main" id="{A996016B-34B6-0E4A-97FF-6340E37D8348}"/>
              </a:ext>
            </a:extLst>
          </p:cNvPr>
          <p:cNvSpPr txBox="1"/>
          <p:nvPr/>
        </p:nvSpPr>
        <p:spPr>
          <a:xfrm>
            <a:off x="2714016" y="3714643"/>
            <a:ext cx="6306766" cy="923330"/>
          </a:xfrm>
          <a:prstGeom prst="rect">
            <a:avLst/>
          </a:prstGeom>
          <a:ln/>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dirty="0"/>
              <a:t>ptrToPixels</a:t>
            </a:r>
            <a:r>
              <a:rPr lang="en-US" dirty="0"/>
              <a:t> is initialized to point to the first pixel of the image.</a:t>
            </a:r>
          </a:p>
          <a:p>
            <a:r>
              <a:rPr lang="en-US" dirty="0"/>
              <a:t> Since GrayImage is a 2D array, GrayImage[0] points to the first row, and ptrToPixels thus points to the first pixel in that row.</a:t>
            </a:r>
            <a:endParaRPr lang="he-IL" dirty="0"/>
          </a:p>
        </p:txBody>
      </p:sp>
    </p:spTree>
    <p:extLst>
      <p:ext uri="{BB962C8B-B14F-4D97-AF65-F5344CB8AC3E}">
        <p14:creationId xmlns:p14="http://schemas.microsoft.com/office/powerpoint/2010/main" val="1397233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E742A28E-11A4-D8DE-FFF8-A0991591C77A}"/>
              </a:ext>
            </a:extLst>
          </p:cNvPr>
          <p:cNvSpPr>
            <a:spLocks noGrp="1"/>
          </p:cNvSpPr>
          <p:nvPr>
            <p:ph type="sldNum" sz="quarter" idx="12"/>
          </p:nvPr>
        </p:nvSpPr>
        <p:spPr>
          <a:xfrm>
            <a:off x="11833698" y="0"/>
            <a:ext cx="358302" cy="365125"/>
          </a:xfrm>
        </p:spPr>
        <p:txBody>
          <a:bodyPr/>
          <a:lstStyle/>
          <a:p>
            <a:fld id="{81122904-1B5F-4679-B3DC-5E87602DE7DA}" type="slidenum">
              <a:rPr lang="he-IL" sz="1400" smtClean="0"/>
              <a:t>9</a:t>
            </a:fld>
            <a:endParaRPr lang="he-IL" sz="1400"/>
          </a:p>
        </p:txBody>
      </p:sp>
      <p:sp>
        <p:nvSpPr>
          <p:cNvPr id="2" name="Title 1">
            <a:extLst>
              <a:ext uri="{FF2B5EF4-FFF2-40B4-BE49-F238E27FC236}">
                <a16:creationId xmlns:a16="http://schemas.microsoft.com/office/drawing/2014/main" id="{8AE5DF3B-14D6-0E88-3914-89A36E78593A}"/>
              </a:ext>
            </a:extLst>
          </p:cNvPr>
          <p:cNvSpPr txBox="1">
            <a:spLocks/>
          </p:cNvSpPr>
          <p:nvPr/>
        </p:nvSpPr>
        <p:spPr>
          <a:xfrm>
            <a:off x="3549404" y="0"/>
            <a:ext cx="5093191" cy="476655"/>
          </a:xfrm>
          <a:prstGeom prst="rect">
            <a:avLst/>
          </a:prstGeom>
        </p:spPr>
        <p:txBody>
          <a:bodyPr vert="horz" lIns="91440" tIns="45720" rIns="91440" bIns="45720" rtlCol="1" anchor="ctr">
            <a:normAutofit lnSpcReduction="10000"/>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sng" strike="noStrike" kern="1200" cap="none" spc="0" normalizeH="0" baseline="0" noProof="0" dirty="0">
                <a:ln>
                  <a:noFill/>
                </a:ln>
                <a:solidFill>
                  <a:srgbClr val="0070C0"/>
                </a:solidFill>
                <a:effectLst/>
                <a:uLnTx/>
                <a:uFillTx/>
                <a:latin typeface="+mj-lt"/>
                <a:ea typeface="+mj-ea"/>
                <a:cs typeface="+mj-cs"/>
              </a:rPr>
              <a:t>24.6 </a:t>
            </a:r>
            <a:r>
              <a:rPr lang="en-US" sz="2800" b="1" u="sng" dirty="0">
                <a:solidFill>
                  <a:srgbClr val="0070C0"/>
                </a:solidFill>
                <a:latin typeface="+mn-lt"/>
              </a:rPr>
              <a:t>– “main” function – </a:t>
            </a:r>
            <a:r>
              <a:rPr lang="en-US" sz="2800" b="1" u="sng" dirty="0">
                <a:solidFill>
                  <a:srgbClr val="FF0000"/>
                </a:solidFill>
                <a:latin typeface="+mn-lt"/>
              </a:rPr>
              <a:t>part 1</a:t>
            </a:r>
            <a:r>
              <a:rPr lang="en-US" sz="2800" b="1" u="sng" dirty="0">
                <a:solidFill>
                  <a:srgbClr val="0070C0"/>
                </a:solidFill>
                <a:latin typeface="+mn-lt"/>
              </a:rPr>
              <a:t>  </a:t>
            </a:r>
            <a:endParaRPr kumimoji="0" lang="en-US" sz="2800" b="1" i="0" u="sng" strike="noStrike" kern="1200" cap="none" spc="0" normalizeH="0" baseline="0" noProof="0" dirty="0">
              <a:ln>
                <a:noFill/>
              </a:ln>
              <a:solidFill>
                <a:srgbClr val="0070C0"/>
              </a:solidFill>
              <a:effectLst/>
              <a:uLnTx/>
              <a:uFillTx/>
              <a:latin typeface="+mj-lt"/>
              <a:ea typeface="+mj-ea"/>
              <a:cs typeface="+mj-cs"/>
            </a:endParaRPr>
          </a:p>
        </p:txBody>
      </p:sp>
      <p:pic>
        <p:nvPicPr>
          <p:cNvPr id="6" name="Picture 5">
            <a:extLst>
              <a:ext uri="{FF2B5EF4-FFF2-40B4-BE49-F238E27FC236}">
                <a16:creationId xmlns:a16="http://schemas.microsoft.com/office/drawing/2014/main" id="{C36C99B4-6EE2-DA72-7511-309170DD408C}"/>
              </a:ext>
            </a:extLst>
          </p:cNvPr>
          <p:cNvPicPr>
            <a:picLocks noChangeAspect="1"/>
          </p:cNvPicPr>
          <p:nvPr/>
        </p:nvPicPr>
        <p:blipFill>
          <a:blip r:embed="rId2"/>
          <a:stretch>
            <a:fillRect/>
          </a:stretch>
        </p:blipFill>
        <p:spPr>
          <a:xfrm>
            <a:off x="-61204" y="1514576"/>
            <a:ext cx="10591800" cy="5210175"/>
          </a:xfrm>
          <a:prstGeom prst="rect">
            <a:avLst/>
          </a:prstGeom>
        </p:spPr>
      </p:pic>
      <p:sp>
        <p:nvSpPr>
          <p:cNvPr id="8" name="TextBox 7">
            <a:extLst>
              <a:ext uri="{FF2B5EF4-FFF2-40B4-BE49-F238E27FC236}">
                <a16:creationId xmlns:a16="http://schemas.microsoft.com/office/drawing/2014/main" id="{C3074939-A257-5930-B8A4-4E7E6A1C745A}"/>
              </a:ext>
            </a:extLst>
          </p:cNvPr>
          <p:cNvSpPr txBox="1"/>
          <p:nvPr/>
        </p:nvSpPr>
        <p:spPr>
          <a:xfrm>
            <a:off x="1999034" y="476655"/>
            <a:ext cx="7959656" cy="923330"/>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b="1" dirty="0"/>
              <a:t>This part of the “main” sets up the necessary variables and data structures, initializes random number generation, and prepares the images for further processing steps that will follow in the rest of the main function.</a:t>
            </a:r>
            <a:endParaRPr lang="he-IL" b="1" dirty="0"/>
          </a:p>
        </p:txBody>
      </p:sp>
      <p:sp>
        <p:nvSpPr>
          <p:cNvPr id="14" name="TextBox 13">
            <a:extLst>
              <a:ext uri="{FF2B5EF4-FFF2-40B4-BE49-F238E27FC236}">
                <a16:creationId xmlns:a16="http://schemas.microsoft.com/office/drawing/2014/main" id="{6145F3E5-E310-1B3D-20A4-E942A663DDB5}"/>
              </a:ext>
            </a:extLst>
          </p:cNvPr>
          <p:cNvSpPr txBox="1"/>
          <p:nvPr/>
        </p:nvSpPr>
        <p:spPr>
          <a:xfrm>
            <a:off x="7080521" y="2080921"/>
            <a:ext cx="4932328" cy="923330"/>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That line’s purpose is to create a seeded random number generator for generating random coordinates or values later in the code.</a:t>
            </a:r>
            <a:endParaRPr lang="he-IL" dirty="0"/>
          </a:p>
        </p:txBody>
      </p:sp>
      <p:cxnSp>
        <p:nvCxnSpPr>
          <p:cNvPr id="17" name="Straight Arrow Connector 16">
            <a:extLst>
              <a:ext uri="{FF2B5EF4-FFF2-40B4-BE49-F238E27FC236}">
                <a16:creationId xmlns:a16="http://schemas.microsoft.com/office/drawing/2014/main" id="{23397C2E-9324-9FAC-3432-89598EA9C862}"/>
              </a:ext>
            </a:extLst>
          </p:cNvPr>
          <p:cNvCxnSpPr/>
          <p:nvPr/>
        </p:nvCxnSpPr>
        <p:spPr>
          <a:xfrm flipH="1">
            <a:off x="7607030" y="3004251"/>
            <a:ext cx="1673157" cy="789536"/>
          </a:xfrm>
          <a:prstGeom prst="straightConnector1">
            <a:avLst/>
          </a:prstGeom>
          <a:ln w="76200">
            <a:solidFill>
              <a:srgbClr val="00B0F0"/>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A18EEAE-1FD6-4819-92EE-A233AA508C96}"/>
              </a:ext>
            </a:extLst>
          </p:cNvPr>
          <p:cNvSpPr txBox="1"/>
          <p:nvPr/>
        </p:nvSpPr>
        <p:spPr>
          <a:xfrm>
            <a:off x="8784077" y="4516586"/>
            <a:ext cx="3296865" cy="1200329"/>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These line’s purpose is To define distributions for generating random coordinates within the image dimensions.</a:t>
            </a:r>
            <a:endParaRPr lang="he-IL" dirty="0"/>
          </a:p>
        </p:txBody>
      </p:sp>
      <p:cxnSp>
        <p:nvCxnSpPr>
          <p:cNvPr id="20" name="Straight Arrow Connector 19">
            <a:extLst>
              <a:ext uri="{FF2B5EF4-FFF2-40B4-BE49-F238E27FC236}">
                <a16:creationId xmlns:a16="http://schemas.microsoft.com/office/drawing/2014/main" id="{E83E3587-C015-8DC2-0652-6E5D51326C83}"/>
              </a:ext>
            </a:extLst>
          </p:cNvPr>
          <p:cNvCxnSpPr>
            <a:cxnSpLocks/>
          </p:cNvCxnSpPr>
          <p:nvPr/>
        </p:nvCxnSpPr>
        <p:spPr>
          <a:xfrm flipH="1" flipV="1">
            <a:off x="7080521" y="4717117"/>
            <a:ext cx="1703556" cy="439561"/>
          </a:xfrm>
          <a:prstGeom prst="straightConnector1">
            <a:avLst/>
          </a:prstGeom>
          <a:ln w="76200">
            <a:solidFill>
              <a:schemeClr val="accent1">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74D2EC9A-A0DE-FC7E-AA5E-4BBBE9A8C7BB}"/>
              </a:ext>
            </a:extLst>
          </p:cNvPr>
          <p:cNvSpPr txBox="1"/>
          <p:nvPr/>
        </p:nvSpPr>
        <p:spPr>
          <a:xfrm>
            <a:off x="6978379" y="6058179"/>
            <a:ext cx="4603615"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This double loop initializes all pixels in both ProccesIMG and gaussian images to black.</a:t>
            </a:r>
            <a:endParaRPr lang="he-IL" dirty="0"/>
          </a:p>
        </p:txBody>
      </p:sp>
      <p:cxnSp>
        <p:nvCxnSpPr>
          <p:cNvPr id="24" name="Straight Arrow Connector 23">
            <a:extLst>
              <a:ext uri="{FF2B5EF4-FFF2-40B4-BE49-F238E27FC236}">
                <a16:creationId xmlns:a16="http://schemas.microsoft.com/office/drawing/2014/main" id="{4BAF4FE5-BE87-0ED0-5981-CA67BDB8D08F}"/>
              </a:ext>
            </a:extLst>
          </p:cNvPr>
          <p:cNvCxnSpPr>
            <a:cxnSpLocks/>
          </p:cNvCxnSpPr>
          <p:nvPr/>
        </p:nvCxnSpPr>
        <p:spPr>
          <a:xfrm flipH="1" flipV="1">
            <a:off x="5978862" y="5943588"/>
            <a:ext cx="999517" cy="334371"/>
          </a:xfrm>
          <a:prstGeom prst="straightConnector1">
            <a:avLst/>
          </a:prstGeom>
          <a:ln w="76200">
            <a:solidFill>
              <a:schemeClr val="accent2">
                <a:lumMod val="75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724979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1862</TotalTime>
  <Words>1301</Words>
  <Application>Microsoft Office PowerPoint</Application>
  <PresentationFormat>Widescreen</PresentationFormat>
  <Paragraphs>112</Paragraphs>
  <Slides>16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Aptos</vt:lpstr>
      <vt:lpstr>Aptos Display</vt:lpstr>
      <vt:lpstr>Arial</vt:lpstr>
      <vt:lpstr>Cambria Math</vt:lpstr>
      <vt:lpstr>Office Theme</vt:lpstr>
      <vt:lpstr>Course: Image Processing 31651 Assignment #24 Pixel to Pixel Operations (Part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omri pony</dc:creator>
  <cp:lastModifiedBy>omri pony</cp:lastModifiedBy>
  <cp:revision>19</cp:revision>
  <dcterms:created xsi:type="dcterms:W3CDTF">2024-07-25T10:37:35Z</dcterms:created>
  <dcterms:modified xsi:type="dcterms:W3CDTF">2024-08-07T11:39:54Z</dcterms:modified>
</cp:coreProperties>
</file>